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7" r:id="rId3"/>
    <p:sldId id="258" r:id="rId4"/>
    <p:sldId id="259" r:id="rId5"/>
    <p:sldId id="260" r:id="rId6"/>
    <p:sldId id="261" r:id="rId7"/>
    <p:sldId id="262" r:id="rId8"/>
    <p:sldId id="300" r:id="rId9"/>
    <p:sldId id="264" r:id="rId10"/>
    <p:sldId id="265" r:id="rId11"/>
    <p:sldId id="266" r:id="rId12"/>
    <p:sldId id="267" r:id="rId13"/>
    <p:sldId id="268" r:id="rId14"/>
    <p:sldId id="269" r:id="rId15"/>
    <p:sldId id="270" r:id="rId16"/>
    <p:sldId id="271" r:id="rId17"/>
    <p:sldId id="272" r:id="rId18"/>
    <p:sldId id="305"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301" r:id="rId35"/>
    <p:sldId id="290" r:id="rId36"/>
    <p:sldId id="291" r:id="rId37"/>
    <p:sldId id="292" r:id="rId38"/>
    <p:sldId id="293" r:id="rId39"/>
    <p:sldId id="294" r:id="rId40"/>
    <p:sldId id="295" r:id="rId41"/>
    <p:sldId id="296" r:id="rId42"/>
    <p:sldId id="306" r:id="rId43"/>
    <p:sldId id="298" r:id="rId44"/>
    <p:sldId id="299" r:id="rId45"/>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A9CCEE"/>
    <a:srgbClr val="000000"/>
    <a:srgbClr val="629D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4671" autoAdjust="0"/>
  </p:normalViewPr>
  <p:slideViewPr>
    <p:cSldViewPr>
      <p:cViewPr varScale="1">
        <p:scale>
          <a:sx n="70" d="100"/>
          <a:sy n="70" d="100"/>
        </p:scale>
        <p:origin x="-1380" y="-90"/>
      </p:cViewPr>
      <p:guideLst>
        <p:guide orient="horz" pos="2160"/>
        <p:guide pos="2880"/>
      </p:guideLst>
    </p:cSldViewPr>
  </p:slideViewPr>
  <p:outlineViewPr>
    <p:cViewPr>
      <p:scale>
        <a:sx n="33" d="100"/>
        <a:sy n="33" d="100"/>
      </p:scale>
      <p:origin x="0" y="151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347BD319-C441-4740-BDB2-35E25C52CCE7}" type="datetimeFigureOut">
              <a:rPr lang="sv-SE" smtClean="0"/>
              <a:t>2015-01-07</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227F0B53-9592-4779-891F-997228E46E01}" type="slidenum">
              <a:rPr lang="sv-SE" smtClean="0"/>
              <a:t>‹#›</a:t>
            </a:fld>
            <a:endParaRPr lang="sv-SE" dirty="0"/>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sv-SE" smtClean="0"/>
              <a:t>Klicka här för att ändra format</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a:p>
        </p:txBody>
      </p:sp>
      <p:sp>
        <p:nvSpPr>
          <p:cNvPr id="3" name="Vertical Text Placeholder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4" name="Date Placeholder 3"/>
          <p:cNvSpPr>
            <a:spLocks noGrp="1"/>
          </p:cNvSpPr>
          <p:nvPr>
            <p:ph type="dt" sz="half" idx="10"/>
          </p:nvPr>
        </p:nvSpPr>
        <p:spPr/>
        <p:txBody>
          <a:bodyPr/>
          <a:lstStyle/>
          <a:p>
            <a:fld id="{347BD319-C441-4740-BDB2-35E25C52CCE7}" type="datetimeFigureOut">
              <a:rPr lang="sv-SE" smtClean="0"/>
              <a:t>2015-01-07</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227F0B53-9592-4779-891F-997228E46E01}" type="slidenum">
              <a:rPr lang="sv-SE" smtClean="0"/>
              <a:t>‹#›</a:t>
            </a:fld>
            <a:endParaRPr lang="sv-S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Lodrät rubrik och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7048577" y="395427"/>
            <a:ext cx="1485531" cy="5788981"/>
          </a:xfrm>
        </p:spPr>
        <p:txBody>
          <a:bodyPr vert="eaVert"/>
          <a:lstStyle/>
          <a:p>
            <a:r>
              <a:rPr lang="sv-SE" smtClean="0"/>
              <a:t>Klicka här för att ändra format</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10"/>
          </p:nvPr>
        </p:nvSpPr>
        <p:spPr/>
        <p:txBody>
          <a:bodyPr/>
          <a:lstStyle/>
          <a:p>
            <a:fld id="{347BD319-C441-4740-BDB2-35E25C52CCE7}" type="datetimeFigureOut">
              <a:rPr lang="sv-SE" smtClean="0"/>
              <a:t>2015-01-07</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227F0B53-9592-4779-891F-997228E46E01}" type="slidenum">
              <a:rPr lang="sv-SE" smtClean="0"/>
              <a:t>‹#›</a:t>
            </a:fld>
            <a:endParaRPr lang="sv-S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a:p>
        </p:txBody>
      </p:sp>
      <p:sp>
        <p:nvSpPr>
          <p:cNvPr id="3" name="Content Placeholder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4" name="Date Placeholder 3"/>
          <p:cNvSpPr>
            <a:spLocks noGrp="1"/>
          </p:cNvSpPr>
          <p:nvPr>
            <p:ph type="dt" sz="half" idx="10"/>
          </p:nvPr>
        </p:nvSpPr>
        <p:spPr/>
        <p:txBody>
          <a:bodyPr/>
          <a:lstStyle/>
          <a:p>
            <a:fld id="{347BD319-C441-4740-BDB2-35E25C52CCE7}" type="datetimeFigureOut">
              <a:rPr lang="sv-SE" smtClean="0"/>
              <a:t>2015-01-07</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227F0B53-9592-4779-891F-997228E46E01}" type="slidenum">
              <a:rPr lang="sv-SE" smtClean="0"/>
              <a:t>‹#›</a:t>
            </a:fld>
            <a:endParaRPr lang="sv-S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vsnittsrubrik">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347BD319-C441-4740-BDB2-35E25C52CCE7}" type="datetimeFigureOut">
              <a:rPr lang="sv-SE" smtClean="0"/>
              <a:t>2015-01-07</a:t>
            </a:fld>
            <a:endParaRPr lang="sv-SE" dirty="0"/>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227F0B53-9592-4779-891F-997228E46E01}" type="slidenum">
              <a:rPr lang="sv-SE" smtClean="0"/>
              <a:t>‹#›</a:t>
            </a:fld>
            <a:endParaRPr lang="sv-SE" dirty="0"/>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sv-SE" smtClean="0"/>
              <a:t>Klicka här för att ändra format</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sv-SE" smtClean="0"/>
              <a:t>Klicka här för att ändra format</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5" name="Date Placeholder 4"/>
          <p:cNvSpPr>
            <a:spLocks noGrp="1"/>
          </p:cNvSpPr>
          <p:nvPr>
            <p:ph type="dt" sz="half" idx="10"/>
          </p:nvPr>
        </p:nvSpPr>
        <p:spPr/>
        <p:txBody>
          <a:bodyPr/>
          <a:lstStyle/>
          <a:p>
            <a:fld id="{347BD319-C441-4740-BDB2-35E25C52CCE7}" type="datetimeFigureOut">
              <a:rPr lang="sv-SE" smtClean="0"/>
              <a:t>2015-01-07</a:t>
            </a:fld>
            <a:endParaRPr lang="sv-SE" dirty="0"/>
          </a:p>
        </p:txBody>
      </p:sp>
      <p:sp>
        <p:nvSpPr>
          <p:cNvPr id="6" name="Footer Placeholder 5"/>
          <p:cNvSpPr>
            <a:spLocks noGrp="1"/>
          </p:cNvSpPr>
          <p:nvPr>
            <p:ph type="ftr" sz="quarter" idx="11"/>
          </p:nvPr>
        </p:nvSpPr>
        <p:spPr/>
        <p:txBody>
          <a:bodyPr/>
          <a:lstStyle/>
          <a:p>
            <a:endParaRPr lang="sv-SE" dirty="0"/>
          </a:p>
        </p:txBody>
      </p:sp>
      <p:sp>
        <p:nvSpPr>
          <p:cNvPr id="7" name="Slide Number Placeholder 6"/>
          <p:cNvSpPr>
            <a:spLocks noGrp="1"/>
          </p:cNvSpPr>
          <p:nvPr>
            <p:ph type="sldNum" sz="quarter" idx="12"/>
          </p:nvPr>
        </p:nvSpPr>
        <p:spPr/>
        <p:txBody>
          <a:bodyPr/>
          <a:lstStyle/>
          <a:p>
            <a:fld id="{227F0B53-9592-4779-891F-997228E46E01}" type="slidenum">
              <a:rPr lang="sv-SE" smtClean="0"/>
              <a:t>‹#›</a:t>
            </a:fld>
            <a:endParaRPr lang="sv-S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sv-SE" smtClean="0"/>
              <a:t>Klicka här för att ändra format</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7" name="Date Placeholder 6"/>
          <p:cNvSpPr>
            <a:spLocks noGrp="1"/>
          </p:cNvSpPr>
          <p:nvPr>
            <p:ph type="dt" sz="half" idx="10"/>
          </p:nvPr>
        </p:nvSpPr>
        <p:spPr/>
        <p:txBody>
          <a:bodyPr/>
          <a:lstStyle/>
          <a:p>
            <a:fld id="{347BD319-C441-4740-BDB2-35E25C52CCE7}" type="datetimeFigureOut">
              <a:rPr lang="sv-SE" smtClean="0"/>
              <a:t>2015-01-07</a:t>
            </a:fld>
            <a:endParaRPr lang="sv-SE" dirty="0"/>
          </a:p>
        </p:txBody>
      </p:sp>
      <p:sp>
        <p:nvSpPr>
          <p:cNvPr id="8" name="Footer Placeholder 7"/>
          <p:cNvSpPr>
            <a:spLocks noGrp="1"/>
          </p:cNvSpPr>
          <p:nvPr>
            <p:ph type="ftr" sz="quarter" idx="11"/>
          </p:nvPr>
        </p:nvSpPr>
        <p:spPr/>
        <p:txBody>
          <a:bodyPr/>
          <a:lstStyle/>
          <a:p>
            <a:endParaRPr lang="sv-SE" dirty="0"/>
          </a:p>
        </p:txBody>
      </p:sp>
      <p:sp>
        <p:nvSpPr>
          <p:cNvPr id="9" name="Slide Number Placeholder 8"/>
          <p:cNvSpPr>
            <a:spLocks noGrp="1"/>
          </p:cNvSpPr>
          <p:nvPr>
            <p:ph type="sldNum" sz="quarter" idx="12"/>
          </p:nvPr>
        </p:nvSpPr>
        <p:spPr/>
        <p:txBody>
          <a:bodyPr/>
          <a:lstStyle/>
          <a:p>
            <a:fld id="{227F0B53-9592-4779-891F-997228E46E01}" type="slidenum">
              <a:rPr lang="sv-SE" smtClean="0"/>
              <a:t>‹#›</a:t>
            </a:fld>
            <a:endParaRPr lang="sv-S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a:p>
        </p:txBody>
      </p:sp>
      <p:sp>
        <p:nvSpPr>
          <p:cNvPr id="3" name="Date Placeholder 2"/>
          <p:cNvSpPr>
            <a:spLocks noGrp="1"/>
          </p:cNvSpPr>
          <p:nvPr>
            <p:ph type="dt" sz="half" idx="10"/>
          </p:nvPr>
        </p:nvSpPr>
        <p:spPr/>
        <p:txBody>
          <a:bodyPr/>
          <a:lstStyle/>
          <a:p>
            <a:fld id="{347BD319-C441-4740-BDB2-35E25C52CCE7}" type="datetimeFigureOut">
              <a:rPr lang="sv-SE" smtClean="0"/>
              <a:t>2015-01-07</a:t>
            </a:fld>
            <a:endParaRPr lang="sv-SE" dirty="0"/>
          </a:p>
        </p:txBody>
      </p:sp>
      <p:sp>
        <p:nvSpPr>
          <p:cNvPr id="4" name="Footer Placeholder 3"/>
          <p:cNvSpPr>
            <a:spLocks noGrp="1"/>
          </p:cNvSpPr>
          <p:nvPr>
            <p:ph type="ftr" sz="quarter" idx="11"/>
          </p:nvPr>
        </p:nvSpPr>
        <p:spPr/>
        <p:txBody>
          <a:bodyPr/>
          <a:lstStyle/>
          <a:p>
            <a:endParaRPr lang="sv-SE" dirty="0"/>
          </a:p>
        </p:txBody>
      </p:sp>
      <p:sp>
        <p:nvSpPr>
          <p:cNvPr id="5" name="Slide Number Placeholder 4"/>
          <p:cNvSpPr>
            <a:spLocks noGrp="1"/>
          </p:cNvSpPr>
          <p:nvPr>
            <p:ph type="sldNum" sz="quarter" idx="12"/>
          </p:nvPr>
        </p:nvSpPr>
        <p:spPr/>
        <p:txBody>
          <a:bodyPr/>
          <a:lstStyle/>
          <a:p>
            <a:fld id="{227F0B53-9592-4779-891F-997228E46E01}" type="slidenum">
              <a:rPr lang="sv-SE" smtClean="0"/>
              <a:t>‹#›</a:t>
            </a:fld>
            <a:endParaRPr lang="sv-S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p:cNvSpPr>
            <a:spLocks noGrp="1"/>
          </p:cNvSpPr>
          <p:nvPr>
            <p:ph type="dt" sz="half" idx="10"/>
          </p:nvPr>
        </p:nvSpPr>
        <p:spPr/>
        <p:txBody>
          <a:bodyPr/>
          <a:lstStyle/>
          <a:p>
            <a:fld id="{347BD319-C441-4740-BDB2-35E25C52CCE7}" type="datetimeFigureOut">
              <a:rPr lang="sv-SE" smtClean="0"/>
              <a:t>2015-01-07</a:t>
            </a:fld>
            <a:endParaRPr lang="sv-SE" dirty="0"/>
          </a:p>
        </p:txBody>
      </p:sp>
      <p:sp>
        <p:nvSpPr>
          <p:cNvPr id="3" name="Footer Placeholder 2"/>
          <p:cNvSpPr>
            <a:spLocks noGrp="1"/>
          </p:cNvSpPr>
          <p:nvPr>
            <p:ph type="ftr" sz="quarter" idx="11"/>
          </p:nvPr>
        </p:nvSpPr>
        <p:spPr/>
        <p:txBody>
          <a:bodyPr/>
          <a:lstStyle/>
          <a:p>
            <a:endParaRPr lang="sv-SE" dirty="0"/>
          </a:p>
        </p:txBody>
      </p:sp>
      <p:sp>
        <p:nvSpPr>
          <p:cNvPr id="4" name="Slide Number Placeholder 3"/>
          <p:cNvSpPr>
            <a:spLocks noGrp="1"/>
          </p:cNvSpPr>
          <p:nvPr>
            <p:ph type="sldNum" sz="quarter" idx="12"/>
          </p:nvPr>
        </p:nvSpPr>
        <p:spPr/>
        <p:txBody>
          <a:bodyPr/>
          <a:lstStyle/>
          <a:p>
            <a:fld id="{227F0B53-9592-4779-891F-997228E46E01}" type="slidenum">
              <a:rPr lang="sv-SE" smtClean="0"/>
              <a:t>‹#›</a:t>
            </a:fld>
            <a:endParaRPr lang="sv-S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nehåll med bildtext">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5" name="Date Placeholder 4"/>
          <p:cNvSpPr>
            <a:spLocks noGrp="1"/>
          </p:cNvSpPr>
          <p:nvPr>
            <p:ph type="dt" sz="half" idx="10"/>
          </p:nvPr>
        </p:nvSpPr>
        <p:spPr/>
        <p:txBody>
          <a:bodyPr/>
          <a:lstStyle/>
          <a:p>
            <a:fld id="{347BD319-C441-4740-BDB2-35E25C52CCE7}" type="datetimeFigureOut">
              <a:rPr lang="sv-SE" smtClean="0"/>
              <a:t>2015-01-07</a:t>
            </a:fld>
            <a:endParaRPr lang="sv-SE" dirty="0"/>
          </a:p>
        </p:txBody>
      </p:sp>
      <p:sp>
        <p:nvSpPr>
          <p:cNvPr id="6" name="Footer Placeholder 5"/>
          <p:cNvSpPr>
            <a:spLocks noGrp="1"/>
          </p:cNvSpPr>
          <p:nvPr>
            <p:ph type="ftr" sz="quarter" idx="11"/>
          </p:nvPr>
        </p:nvSpPr>
        <p:spPr/>
        <p:txBody>
          <a:bodyPr/>
          <a:lstStyle/>
          <a:p>
            <a:endParaRPr lang="sv-SE" dirty="0"/>
          </a:p>
        </p:txBody>
      </p:sp>
      <p:sp>
        <p:nvSpPr>
          <p:cNvPr id="7" name="Slide Number Placeholder 6"/>
          <p:cNvSpPr>
            <a:spLocks noGrp="1"/>
          </p:cNvSpPr>
          <p:nvPr>
            <p:ph type="sldNum" sz="quarter" idx="12"/>
          </p:nvPr>
        </p:nvSpPr>
        <p:spPr/>
        <p:txBody>
          <a:bodyPr/>
          <a:lstStyle/>
          <a:p>
            <a:fld id="{227F0B53-9592-4779-891F-997228E46E01}" type="slidenum">
              <a:rPr lang="sv-SE" smtClean="0"/>
              <a:t>‹#›</a:t>
            </a:fld>
            <a:endParaRPr lang="sv-SE" dirty="0"/>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sv-SE" smtClean="0"/>
              <a:t>Klicka här för att ändra format</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ed bildtext">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smtClean="0"/>
              <a:t>Klicka på ikonen för att lägga till en bild</a:t>
            </a:r>
            <a:endParaRPr lang="en-US" dirty="0"/>
          </a:p>
        </p:txBody>
      </p:sp>
      <p:sp>
        <p:nvSpPr>
          <p:cNvPr id="5" name="Date Placeholder 4"/>
          <p:cNvSpPr>
            <a:spLocks noGrp="1"/>
          </p:cNvSpPr>
          <p:nvPr>
            <p:ph type="dt" sz="half" idx="10"/>
          </p:nvPr>
        </p:nvSpPr>
        <p:spPr/>
        <p:txBody>
          <a:bodyPr/>
          <a:lstStyle/>
          <a:p>
            <a:fld id="{347BD319-C441-4740-BDB2-35E25C52CCE7}" type="datetimeFigureOut">
              <a:rPr lang="sv-SE" smtClean="0"/>
              <a:t>2015-01-07</a:t>
            </a:fld>
            <a:endParaRPr lang="sv-SE" dirty="0"/>
          </a:p>
        </p:txBody>
      </p:sp>
      <p:sp>
        <p:nvSpPr>
          <p:cNvPr id="7" name="Slide Number Placeholder 6"/>
          <p:cNvSpPr>
            <a:spLocks noGrp="1"/>
          </p:cNvSpPr>
          <p:nvPr>
            <p:ph type="sldNum" sz="quarter" idx="12"/>
          </p:nvPr>
        </p:nvSpPr>
        <p:spPr/>
        <p:txBody>
          <a:bodyPr/>
          <a:lstStyle/>
          <a:p>
            <a:fld id="{227F0B53-9592-4779-891F-997228E46E01}" type="slidenum">
              <a:rPr lang="sv-SE" smtClean="0"/>
              <a:t>‹#›</a:t>
            </a:fld>
            <a:endParaRPr lang="sv-SE" dirty="0"/>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5"/>
          <p:cNvSpPr>
            <a:spLocks noGrp="1"/>
          </p:cNvSpPr>
          <p:nvPr>
            <p:ph type="ftr" sz="quarter" idx="11"/>
          </p:nvPr>
        </p:nvSpPr>
        <p:spPr/>
        <p:txBody>
          <a:bodyPr/>
          <a:lstStyle/>
          <a:p>
            <a:endParaRPr lang="sv-SE" dirty="0"/>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sv-SE" smtClean="0"/>
              <a:t>Klicka här för att ändra format</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347BD319-C441-4740-BDB2-35E25C52CCE7}" type="datetimeFigureOut">
              <a:rPr lang="sv-SE" smtClean="0"/>
              <a:t>2015-01-07</a:t>
            </a:fld>
            <a:endParaRPr lang="sv-SE"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sv-SE"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227F0B53-9592-4779-891F-997228E46E01}" type="slidenum">
              <a:rPr lang="sv-SE" smtClean="0"/>
              <a:t>‹#›</a:t>
            </a:fld>
            <a:endParaRPr lang="sv-SE" dirty="0"/>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sv-SE" smtClean="0"/>
              <a:t>Klicka här för att ändra format</a:t>
            </a:r>
            <a:endParaRPr lang="en-US"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vändaren\Documents\Bilder\Flygbild Åsunden.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ruta 8"/>
          <p:cNvSpPr txBox="1"/>
          <p:nvPr/>
        </p:nvSpPr>
        <p:spPr>
          <a:xfrm>
            <a:off x="2735288" y="1859340"/>
            <a:ext cx="6408712" cy="1569660"/>
          </a:xfrm>
          <a:prstGeom prst="rect">
            <a:avLst/>
          </a:prstGeom>
          <a:noFill/>
        </p:spPr>
        <p:txBody>
          <a:bodyPr wrap="square" rtlCol="0">
            <a:spAutoFit/>
          </a:bodyPr>
          <a:lstStyle/>
          <a:p>
            <a:pPr algn="ctr"/>
            <a:r>
              <a:rPr lang="sv-SE" sz="3200" dirty="0" smtClean="0">
                <a:solidFill>
                  <a:schemeClr val="bg1"/>
                </a:solidFill>
              </a:rPr>
              <a:t>Fiskevårdsområdet – lokal förvaltningsform för enskilda fiskevatten</a:t>
            </a:r>
            <a:endParaRPr lang="sv-SE" sz="3200" dirty="0">
              <a:solidFill>
                <a:schemeClr val="bg1"/>
              </a:solidFill>
            </a:endParaRPr>
          </a:p>
        </p:txBody>
      </p:sp>
      <p:pic>
        <p:nvPicPr>
          <p:cNvPr id="3" name="Picture 2" descr="C:\Users\Användaren\Documents\Projekt\Projetansökningar HaV\Texter Fvof bilande\hav-logotyp-gra-neg-138x55px.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512" y="5215932"/>
            <a:ext cx="1752381" cy="698413"/>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p:cNvSpPr txBox="1"/>
          <p:nvPr/>
        </p:nvSpPr>
        <p:spPr>
          <a:xfrm>
            <a:off x="0" y="6165304"/>
            <a:ext cx="8100392" cy="584775"/>
          </a:xfrm>
          <a:prstGeom prst="rect">
            <a:avLst/>
          </a:prstGeom>
          <a:noFill/>
        </p:spPr>
        <p:txBody>
          <a:bodyPr wrap="square" rtlCol="0">
            <a:spAutoFit/>
          </a:bodyPr>
          <a:lstStyle/>
          <a:p>
            <a:r>
              <a:rPr lang="sv-SE" sz="1600" dirty="0" smtClean="0">
                <a:solidFill>
                  <a:schemeClr val="bg1"/>
                </a:solidFill>
              </a:rPr>
              <a:t>Ett informationsmaterial om bildande av fiskevårdsområde  producerat av </a:t>
            </a:r>
          </a:p>
          <a:p>
            <a:r>
              <a:rPr lang="sv-SE" sz="1600" dirty="0" smtClean="0">
                <a:solidFill>
                  <a:schemeClr val="bg1"/>
                </a:solidFill>
              </a:rPr>
              <a:t>Sveriges Fiskevattenägareförbund i samverkan med Havs- och vattenmyndigheten.</a:t>
            </a:r>
            <a:endParaRPr lang="sv-SE" sz="1600" dirty="0">
              <a:solidFill>
                <a:schemeClr val="bg1"/>
              </a:solidFill>
            </a:endParaRPr>
          </a:p>
        </p:txBody>
      </p:sp>
      <p:sp>
        <p:nvSpPr>
          <p:cNvPr id="4" name="textruta 3"/>
          <p:cNvSpPr txBox="1"/>
          <p:nvPr/>
        </p:nvSpPr>
        <p:spPr>
          <a:xfrm>
            <a:off x="165222" y="4964975"/>
            <a:ext cx="2411760" cy="1200329"/>
          </a:xfrm>
          <a:prstGeom prst="rect">
            <a:avLst/>
          </a:prstGeom>
          <a:noFill/>
        </p:spPr>
        <p:txBody>
          <a:bodyPr wrap="square" rtlCol="0">
            <a:spAutoFit/>
          </a:bodyPr>
          <a:lstStyle/>
          <a:p>
            <a:endParaRPr lang="sv-SE" dirty="0"/>
          </a:p>
          <a:p>
            <a:endParaRPr lang="sv-SE" dirty="0" smtClean="0"/>
          </a:p>
          <a:p>
            <a:endParaRPr lang="sv-SE" dirty="0"/>
          </a:p>
          <a:p>
            <a:endParaRPr lang="sv-SE" dirty="0"/>
          </a:p>
        </p:txBody>
      </p:sp>
      <p:pic>
        <p:nvPicPr>
          <p:cNvPr id="11" name="Bildobjekt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88820" y="5032152"/>
            <a:ext cx="2566359" cy="1133152"/>
          </a:xfrm>
          <a:prstGeom prst="rect">
            <a:avLst/>
          </a:prstGeom>
        </p:spPr>
      </p:pic>
    </p:spTree>
    <p:extLst>
      <p:ext uri="{BB962C8B-B14F-4D97-AF65-F5344CB8AC3E}">
        <p14:creationId xmlns:p14="http://schemas.microsoft.com/office/powerpoint/2010/main" val="41110643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vändaren\Documents\Bilder\Bilder PP Fvofbildande\Södra Wixen 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ruta 5"/>
          <p:cNvSpPr txBox="1"/>
          <p:nvPr/>
        </p:nvSpPr>
        <p:spPr>
          <a:xfrm>
            <a:off x="1763688" y="548680"/>
            <a:ext cx="6408712" cy="523220"/>
          </a:xfrm>
          <a:prstGeom prst="rect">
            <a:avLst/>
          </a:prstGeom>
          <a:noFill/>
        </p:spPr>
        <p:txBody>
          <a:bodyPr wrap="square" rtlCol="0">
            <a:spAutoFit/>
          </a:bodyPr>
          <a:lstStyle/>
          <a:p>
            <a:pPr algn="ctr"/>
            <a:r>
              <a:rPr lang="sv-SE" sz="2800" dirty="0" smtClean="0"/>
              <a:t>Fördelar med fiskevårdsområdet</a:t>
            </a:r>
            <a:endParaRPr lang="sv-SE" sz="2800" dirty="0"/>
          </a:p>
        </p:txBody>
      </p:sp>
      <p:sp>
        <p:nvSpPr>
          <p:cNvPr id="10" name="textruta 9"/>
          <p:cNvSpPr txBox="1"/>
          <p:nvPr/>
        </p:nvSpPr>
        <p:spPr>
          <a:xfrm>
            <a:off x="4235486" y="2128517"/>
            <a:ext cx="1260140" cy="461665"/>
          </a:xfrm>
          <a:prstGeom prst="rect">
            <a:avLst/>
          </a:prstGeom>
          <a:solidFill>
            <a:srgbClr val="FFFFFF">
              <a:alpha val="50196"/>
            </a:srgbClr>
          </a:solidFill>
          <a:effectLst>
            <a:glow rad="228600">
              <a:schemeClr val="accent4">
                <a:satMod val="175000"/>
                <a:alpha val="40000"/>
              </a:schemeClr>
            </a:glow>
            <a:softEdge rad="63500"/>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sv-SE" sz="2400" b="1" dirty="0" smtClean="0"/>
              <a:t>Ansvar</a:t>
            </a:r>
            <a:endParaRPr lang="sv-SE" sz="2400" b="1" dirty="0"/>
          </a:p>
        </p:txBody>
      </p:sp>
      <p:sp>
        <p:nvSpPr>
          <p:cNvPr id="11" name="textruta 10"/>
          <p:cNvSpPr txBox="1"/>
          <p:nvPr/>
        </p:nvSpPr>
        <p:spPr>
          <a:xfrm>
            <a:off x="431540" y="3717032"/>
            <a:ext cx="8280920" cy="2862322"/>
          </a:xfrm>
          <a:prstGeom prst="rect">
            <a:avLst/>
          </a:prstGeom>
          <a:solidFill>
            <a:srgbClr val="FFFFFF">
              <a:alpha val="30196"/>
            </a:srgbClr>
          </a:solidFill>
          <a:ln>
            <a:solidFill>
              <a:srgbClr val="629DD1">
                <a:alpha val="12157"/>
              </a:srgb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sv-SE" dirty="0"/>
              <a:t>Enligt </a:t>
            </a:r>
            <a:r>
              <a:rPr lang="sv-SE" dirty="0" smtClean="0"/>
              <a:t>fiskelagen </a:t>
            </a:r>
            <a:r>
              <a:rPr lang="sv-SE" dirty="0"/>
              <a:t>har fiskerättsägarna huvudansvaret för sina fiskevatten. Det betyder att varje fiskerättsägare i insjöar och vattendrag, utom i områden med fritt handredskapsfiske, är ansvariga för att fiskevården bedrivs ansvarsfullt och </a:t>
            </a:r>
            <a:r>
              <a:rPr lang="sv-SE" dirty="0" smtClean="0"/>
              <a:t>uthålligt. I </a:t>
            </a:r>
            <a:r>
              <a:rPr lang="sv-SE" dirty="0"/>
              <a:t>många fall är det nödvändigt att bilda fiskevårdsområde för att kunna leva upp till det ansvaret</a:t>
            </a:r>
            <a:r>
              <a:rPr lang="sv-SE" dirty="0" smtClean="0"/>
              <a:t>.</a:t>
            </a:r>
          </a:p>
          <a:p>
            <a:pPr algn="just"/>
            <a:r>
              <a:rPr lang="sv-SE" dirty="0" smtClean="0"/>
              <a:t> </a:t>
            </a:r>
            <a:endParaRPr lang="sv-SE" dirty="0"/>
          </a:p>
          <a:p>
            <a:pPr algn="just"/>
            <a:r>
              <a:rPr lang="sv-SE" dirty="0"/>
              <a:t>Välskötta fiskevatten är bästa sättet att visa för samhället att ägarna tar ansvar för sin egendom. Att bilda och driva ett fiskevårdsområde är också ett sätt att slå vakt om fiskerättens ställning.</a:t>
            </a:r>
          </a:p>
          <a:p>
            <a:pPr algn="just"/>
            <a:endParaRPr lang="sv-SE" dirty="0" smtClean="0"/>
          </a:p>
        </p:txBody>
      </p:sp>
    </p:spTree>
    <p:extLst>
      <p:ext uri="{BB962C8B-B14F-4D97-AF65-F5344CB8AC3E}">
        <p14:creationId xmlns:p14="http://schemas.microsoft.com/office/powerpoint/2010/main" val="37359224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Strömmagården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ruta 9"/>
          <p:cNvSpPr txBox="1"/>
          <p:nvPr/>
        </p:nvSpPr>
        <p:spPr>
          <a:xfrm>
            <a:off x="1619672" y="332656"/>
            <a:ext cx="5688632" cy="523220"/>
          </a:xfrm>
          <a:prstGeom prst="rect">
            <a:avLst/>
          </a:prstGeom>
          <a:solidFill>
            <a:srgbClr val="FFFFFF">
              <a:alpha val="60000"/>
            </a:srgb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sv-SE" sz="2800" dirty="0" smtClean="0">
                <a:solidFill>
                  <a:schemeClr val="tx2"/>
                </a:solidFill>
              </a:rPr>
              <a:t>Fördelar med fiskevårdsområdet</a:t>
            </a:r>
            <a:endParaRPr lang="sv-SE" sz="2800" dirty="0">
              <a:solidFill>
                <a:schemeClr val="tx2"/>
              </a:solidFill>
            </a:endParaRPr>
          </a:p>
        </p:txBody>
      </p:sp>
      <p:sp>
        <p:nvSpPr>
          <p:cNvPr id="11" name="textruta 10"/>
          <p:cNvSpPr txBox="1"/>
          <p:nvPr/>
        </p:nvSpPr>
        <p:spPr>
          <a:xfrm>
            <a:off x="3491880" y="2015903"/>
            <a:ext cx="1872208" cy="461665"/>
          </a:xfrm>
          <a:prstGeom prst="rect">
            <a:avLst/>
          </a:prstGeom>
          <a:solidFill>
            <a:srgbClr val="FFFFFF">
              <a:alpha val="50196"/>
            </a:srgbClr>
          </a:solidFill>
          <a:effectLst>
            <a:glow rad="228600">
              <a:schemeClr val="accent4">
                <a:satMod val="175000"/>
                <a:alpha val="40000"/>
              </a:schemeClr>
            </a:glow>
            <a:softEdge rad="63500"/>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sv-SE" sz="2400" b="1" dirty="0" smtClean="0"/>
              <a:t>Näringsliv</a:t>
            </a:r>
            <a:endParaRPr lang="sv-SE" sz="2400" b="1" dirty="0"/>
          </a:p>
        </p:txBody>
      </p:sp>
      <p:sp>
        <p:nvSpPr>
          <p:cNvPr id="12" name="textruta 11"/>
          <p:cNvSpPr txBox="1"/>
          <p:nvPr/>
        </p:nvSpPr>
        <p:spPr>
          <a:xfrm>
            <a:off x="503548" y="4653136"/>
            <a:ext cx="8280920" cy="1754326"/>
          </a:xfrm>
          <a:prstGeom prst="rect">
            <a:avLst/>
          </a:prstGeom>
          <a:solidFill>
            <a:srgbClr val="FFFFFF">
              <a:alpha val="45098"/>
            </a:srgbClr>
          </a:solidFill>
          <a:ln>
            <a:solidFill>
              <a:srgbClr val="629DD1">
                <a:alpha val="12157"/>
              </a:srgb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sv-SE" dirty="0"/>
              <a:t>Fisketurism och annan fiskeanknuten näringsverksamhet gynnas av att det finns ett fiskevårdsområde. </a:t>
            </a:r>
            <a:endParaRPr lang="sv-SE" dirty="0" smtClean="0"/>
          </a:p>
          <a:p>
            <a:pPr algn="just"/>
            <a:endParaRPr lang="sv-SE" dirty="0"/>
          </a:p>
          <a:p>
            <a:pPr algn="just"/>
            <a:r>
              <a:rPr lang="sv-SE" dirty="0" smtClean="0"/>
              <a:t>Samverkansavtal </a:t>
            </a:r>
            <a:r>
              <a:rPr lang="sv-SE" dirty="0"/>
              <a:t>mellan turistentreprenörer och fiskevårdsområdet ger tydliga och långsiktiga spelregler, oavsett om entreprenörerna är fiskerättsägare eller externa aktörer.</a:t>
            </a:r>
            <a:endParaRPr lang="sv-SE" dirty="0" smtClean="0"/>
          </a:p>
        </p:txBody>
      </p:sp>
    </p:spTree>
    <p:extLst>
      <p:ext uri="{BB962C8B-B14F-4D97-AF65-F5344CB8AC3E}">
        <p14:creationId xmlns:p14="http://schemas.microsoft.com/office/powerpoint/2010/main" val="17091367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vändaren\Documents\Bilder\Bilder PP Fvofbildande\Ljungan 2009 9.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2930"/>
            <a:ext cx="9144000" cy="6980321"/>
          </a:xfrm>
          <a:prstGeom prst="rect">
            <a:avLst/>
          </a:prstGeom>
          <a:noFill/>
          <a:extLst>
            <a:ext uri="{909E8E84-426E-40DD-AFC4-6F175D3DCCD1}">
              <a14:hiddenFill xmlns:a14="http://schemas.microsoft.com/office/drawing/2010/main">
                <a:solidFill>
                  <a:srgbClr val="FFFFFF"/>
                </a:solidFill>
              </a14:hiddenFill>
            </a:ext>
          </a:extLst>
        </p:spPr>
      </p:pic>
      <p:sp>
        <p:nvSpPr>
          <p:cNvPr id="6" name="textruta 5"/>
          <p:cNvSpPr txBox="1"/>
          <p:nvPr/>
        </p:nvSpPr>
        <p:spPr>
          <a:xfrm>
            <a:off x="1367644" y="647110"/>
            <a:ext cx="6408712" cy="523220"/>
          </a:xfrm>
          <a:prstGeom prst="rect">
            <a:avLst/>
          </a:prstGeom>
          <a:noFill/>
        </p:spPr>
        <p:txBody>
          <a:bodyPr wrap="square" rtlCol="0">
            <a:spAutoFit/>
          </a:bodyPr>
          <a:lstStyle/>
          <a:p>
            <a:pPr algn="ctr"/>
            <a:r>
              <a:rPr lang="sv-SE" sz="2800" dirty="0" smtClean="0"/>
              <a:t>Fördelar med fiskevårdsområdet</a:t>
            </a:r>
            <a:endParaRPr lang="sv-SE" sz="2800" dirty="0"/>
          </a:p>
        </p:txBody>
      </p:sp>
      <p:sp>
        <p:nvSpPr>
          <p:cNvPr id="10" name="textruta 9"/>
          <p:cNvSpPr txBox="1"/>
          <p:nvPr/>
        </p:nvSpPr>
        <p:spPr>
          <a:xfrm>
            <a:off x="3311860" y="2285320"/>
            <a:ext cx="2520280" cy="461665"/>
          </a:xfrm>
          <a:prstGeom prst="rect">
            <a:avLst/>
          </a:prstGeom>
          <a:solidFill>
            <a:srgbClr val="FFFFFF">
              <a:alpha val="50196"/>
            </a:srgbClr>
          </a:solidFill>
          <a:effectLst>
            <a:glow rad="228600">
              <a:schemeClr val="accent4">
                <a:satMod val="175000"/>
                <a:alpha val="40000"/>
              </a:schemeClr>
            </a:glow>
            <a:softEdge rad="63500"/>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sv-SE" sz="2400" b="1" dirty="0" smtClean="0"/>
              <a:t>Projekt &amp; stöd</a:t>
            </a:r>
            <a:endParaRPr lang="sv-SE" sz="2400" b="1" dirty="0"/>
          </a:p>
        </p:txBody>
      </p:sp>
      <p:sp>
        <p:nvSpPr>
          <p:cNvPr id="11" name="textruta 10"/>
          <p:cNvSpPr txBox="1"/>
          <p:nvPr/>
        </p:nvSpPr>
        <p:spPr>
          <a:xfrm>
            <a:off x="434791" y="3600503"/>
            <a:ext cx="8280920" cy="3139321"/>
          </a:xfrm>
          <a:prstGeom prst="rect">
            <a:avLst/>
          </a:prstGeom>
          <a:solidFill>
            <a:srgbClr val="FFFFFF">
              <a:alpha val="40000"/>
            </a:srgbClr>
          </a:solidFill>
          <a:ln>
            <a:solidFill>
              <a:srgbClr val="629DD1">
                <a:alpha val="12157"/>
              </a:srgb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sv-SE" dirty="0"/>
              <a:t>Fiskevårdsområdesföreningen kan genomföra eller delta i projekt inom ramen för till exempel EU:s havs- och fiskeriprogram eller landsbygdsprogram. </a:t>
            </a:r>
            <a:endParaRPr lang="sv-SE" dirty="0" smtClean="0"/>
          </a:p>
          <a:p>
            <a:pPr algn="just"/>
            <a:endParaRPr lang="sv-SE" dirty="0"/>
          </a:p>
          <a:p>
            <a:pPr algn="just"/>
            <a:r>
              <a:rPr lang="sv-SE" dirty="0" smtClean="0"/>
              <a:t>Föreningen </a:t>
            </a:r>
            <a:r>
              <a:rPr lang="sv-SE" dirty="0"/>
              <a:t>kan även söka medel ur havsmiljöanslaget, via länsstyrelserna. </a:t>
            </a:r>
            <a:endParaRPr lang="sv-SE" dirty="0" smtClean="0"/>
          </a:p>
          <a:p>
            <a:pPr algn="just"/>
            <a:endParaRPr lang="sv-SE" dirty="0"/>
          </a:p>
          <a:p>
            <a:pPr algn="just"/>
            <a:r>
              <a:rPr lang="sv-SE" dirty="0" smtClean="0"/>
              <a:t>Fiskevatten </a:t>
            </a:r>
            <a:r>
              <a:rPr lang="sv-SE" dirty="0"/>
              <a:t>som är påverkade av vattenkraften kan söka öronmärkta fiske- och bygdeavgiftsmedel för åtgärder inom fiskevårdsområdet. </a:t>
            </a:r>
            <a:endParaRPr lang="sv-SE" dirty="0" smtClean="0"/>
          </a:p>
          <a:p>
            <a:pPr algn="just"/>
            <a:endParaRPr lang="sv-SE" dirty="0"/>
          </a:p>
          <a:p>
            <a:pPr algn="just"/>
            <a:r>
              <a:rPr lang="sv-SE" dirty="0" smtClean="0"/>
              <a:t>På </a:t>
            </a:r>
            <a:r>
              <a:rPr lang="sv-SE" dirty="0"/>
              <a:t>så sätt kan bygden tillföras resurser och medel som man annars inte skulle få del av och som enskilda fiskerättsägare själva inte kan få</a:t>
            </a:r>
            <a:r>
              <a:rPr lang="sv-SE" dirty="0" smtClean="0"/>
              <a:t>.</a:t>
            </a:r>
            <a:endParaRPr lang="sv-SE" dirty="0"/>
          </a:p>
        </p:txBody>
      </p:sp>
    </p:spTree>
    <p:extLst>
      <p:ext uri="{BB962C8B-B14F-4D97-AF65-F5344CB8AC3E}">
        <p14:creationId xmlns:p14="http://schemas.microsoft.com/office/powerpoint/2010/main" val="35793912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vändaren\Documents\Bilder\Bilder PP Fvofbildande\Hšgsby 1 okt-06 086 (kopi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ruta 5"/>
          <p:cNvSpPr txBox="1"/>
          <p:nvPr/>
        </p:nvSpPr>
        <p:spPr>
          <a:xfrm>
            <a:off x="1441114" y="764704"/>
            <a:ext cx="6408712" cy="523220"/>
          </a:xfrm>
          <a:prstGeom prst="rect">
            <a:avLst/>
          </a:prstGeom>
          <a:noFill/>
        </p:spPr>
        <p:txBody>
          <a:bodyPr wrap="square" rtlCol="0">
            <a:spAutoFit/>
          </a:bodyPr>
          <a:lstStyle/>
          <a:p>
            <a:pPr algn="ctr"/>
            <a:r>
              <a:rPr lang="sv-SE" sz="2800" dirty="0" smtClean="0">
                <a:solidFill>
                  <a:schemeClr val="bg1"/>
                </a:solidFill>
              </a:rPr>
              <a:t>Fördelar med fiskevårdsområdet</a:t>
            </a:r>
            <a:endParaRPr lang="sv-SE" sz="2800" dirty="0">
              <a:solidFill>
                <a:schemeClr val="bg1"/>
              </a:solidFill>
            </a:endParaRPr>
          </a:p>
        </p:txBody>
      </p:sp>
      <p:sp>
        <p:nvSpPr>
          <p:cNvPr id="10" name="textruta 9"/>
          <p:cNvSpPr txBox="1"/>
          <p:nvPr/>
        </p:nvSpPr>
        <p:spPr>
          <a:xfrm>
            <a:off x="3782803" y="2780928"/>
            <a:ext cx="1728192" cy="461665"/>
          </a:xfrm>
          <a:prstGeom prst="rect">
            <a:avLst/>
          </a:prstGeom>
          <a:solidFill>
            <a:srgbClr val="FFFFFF">
              <a:alpha val="50196"/>
            </a:srgbClr>
          </a:solidFill>
          <a:effectLst>
            <a:glow rad="228600">
              <a:schemeClr val="accent4">
                <a:satMod val="175000"/>
                <a:alpha val="40000"/>
              </a:schemeClr>
            </a:glow>
            <a:softEdge rad="63500"/>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sv-SE" sz="2400" b="1" dirty="0" smtClean="0"/>
              <a:t>Inkomster</a:t>
            </a:r>
            <a:endParaRPr lang="sv-SE" sz="2400" b="1" dirty="0"/>
          </a:p>
        </p:txBody>
      </p:sp>
      <p:sp>
        <p:nvSpPr>
          <p:cNvPr id="11" name="textruta 10"/>
          <p:cNvSpPr txBox="1"/>
          <p:nvPr/>
        </p:nvSpPr>
        <p:spPr>
          <a:xfrm>
            <a:off x="125758" y="4581128"/>
            <a:ext cx="8892479" cy="1200329"/>
          </a:xfrm>
          <a:prstGeom prst="rect">
            <a:avLst/>
          </a:prstGeom>
          <a:solidFill>
            <a:srgbClr val="FFFFFF">
              <a:alpha val="40000"/>
            </a:srgbClr>
          </a:solidFill>
          <a:ln>
            <a:solidFill>
              <a:srgbClr val="629DD1">
                <a:alpha val="12157"/>
              </a:srgb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sv-SE" dirty="0"/>
              <a:t>Ett välskött fiskevatten kan ge stora intäkter till fiskevårdsområdesföreningen. </a:t>
            </a:r>
            <a:endParaRPr lang="sv-SE" dirty="0" smtClean="0"/>
          </a:p>
          <a:p>
            <a:pPr algn="just"/>
            <a:endParaRPr lang="sv-SE" dirty="0"/>
          </a:p>
          <a:p>
            <a:pPr algn="just"/>
            <a:r>
              <a:rPr lang="sv-SE" dirty="0" smtClean="0"/>
              <a:t>Efter </a:t>
            </a:r>
            <a:r>
              <a:rPr lang="sv-SE" dirty="0"/>
              <a:t>kostnader för föreningens administration, fiskevård, fisketillsyn och utveckling kan det bli pengar kvar som kan fördelas mellan ägarna på olika sätt.</a:t>
            </a:r>
            <a:endParaRPr lang="sv-SE" dirty="0" smtClean="0"/>
          </a:p>
        </p:txBody>
      </p:sp>
    </p:spTree>
    <p:extLst>
      <p:ext uri="{BB962C8B-B14F-4D97-AF65-F5344CB8AC3E}">
        <p14:creationId xmlns:p14="http://schemas.microsoft.com/office/powerpoint/2010/main" val="31211664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nvändaren\Documents\Bilder\Bilder PP Fvofbildande\Bild 06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ruta 6"/>
          <p:cNvSpPr txBox="1"/>
          <p:nvPr/>
        </p:nvSpPr>
        <p:spPr>
          <a:xfrm>
            <a:off x="1818262" y="0"/>
            <a:ext cx="5460658" cy="1077218"/>
          </a:xfrm>
          <a:prstGeom prst="rect">
            <a:avLst/>
          </a:prstGeom>
          <a:noFill/>
        </p:spPr>
        <p:txBody>
          <a:bodyPr wrap="square" rtlCol="0">
            <a:spAutoFit/>
          </a:bodyPr>
          <a:lstStyle/>
          <a:p>
            <a:pPr algn="ctr"/>
            <a:r>
              <a:rPr lang="sv-SE" sz="3200" dirty="0" smtClean="0">
                <a:solidFill>
                  <a:schemeClr val="bg2">
                    <a:lumMod val="50000"/>
                  </a:schemeClr>
                </a:solidFill>
              </a:rPr>
              <a:t>LAGEN OM FISKEVÅRDSOMRÅDEN</a:t>
            </a:r>
            <a:endParaRPr lang="sv-SE" sz="3200" dirty="0">
              <a:solidFill>
                <a:schemeClr val="bg2">
                  <a:lumMod val="50000"/>
                </a:schemeClr>
              </a:solidFill>
            </a:endParaRPr>
          </a:p>
        </p:txBody>
      </p:sp>
      <p:sp>
        <p:nvSpPr>
          <p:cNvPr id="2" name="Rektangel 1"/>
          <p:cNvSpPr/>
          <p:nvPr/>
        </p:nvSpPr>
        <p:spPr>
          <a:xfrm>
            <a:off x="372127" y="2996952"/>
            <a:ext cx="8352928" cy="3693319"/>
          </a:xfrm>
          <a:prstGeom prst="rect">
            <a:avLst/>
          </a:prstGeom>
          <a:solidFill>
            <a:srgbClr val="000000">
              <a:alpha val="20000"/>
            </a:srgbClr>
          </a:solidFill>
        </p:spPr>
        <p:txBody>
          <a:bodyPr wrap="square">
            <a:spAutoFit/>
          </a:bodyPr>
          <a:lstStyle/>
          <a:p>
            <a:pPr algn="just"/>
            <a:r>
              <a:rPr lang="sv-SE" dirty="0">
                <a:solidFill>
                  <a:schemeClr val="bg1"/>
                </a:solidFill>
              </a:rPr>
              <a:t>Nuvarande Lag om fiskevårdsområden, LOFO (1981:533) tillkom för att underlätta förvaltningen av </a:t>
            </a:r>
            <a:r>
              <a:rPr lang="sv-SE" dirty="0" err="1">
                <a:solidFill>
                  <a:schemeClr val="bg1"/>
                </a:solidFill>
              </a:rPr>
              <a:t>ägosplittrade</a:t>
            </a:r>
            <a:r>
              <a:rPr lang="sv-SE" dirty="0">
                <a:solidFill>
                  <a:schemeClr val="bg1"/>
                </a:solidFill>
              </a:rPr>
              <a:t> fiskerätter och vattenområden. Syftet var att stimulera upplåtelser av fiske och en ändamålsenlig fiskevård. </a:t>
            </a:r>
            <a:r>
              <a:rPr lang="sv-SE" dirty="0" smtClean="0">
                <a:solidFill>
                  <a:schemeClr val="bg1"/>
                </a:solidFill>
              </a:rPr>
              <a:t> Nu </a:t>
            </a:r>
            <a:r>
              <a:rPr lang="sv-SE" dirty="0">
                <a:solidFill>
                  <a:schemeClr val="bg1"/>
                </a:solidFill>
              </a:rPr>
              <a:t>finns över 2 000 fiskevårdsområden. De flesta bildades under 1980- och 90-talen</a:t>
            </a:r>
            <a:r>
              <a:rPr lang="sv-SE" dirty="0" smtClean="0">
                <a:solidFill>
                  <a:schemeClr val="bg1"/>
                </a:solidFill>
              </a:rPr>
              <a:t>.</a:t>
            </a:r>
          </a:p>
          <a:p>
            <a:pPr algn="just"/>
            <a:endParaRPr lang="sv-SE" dirty="0">
              <a:solidFill>
                <a:schemeClr val="bg1"/>
              </a:solidFill>
            </a:endParaRPr>
          </a:p>
          <a:p>
            <a:pPr algn="just"/>
            <a:r>
              <a:rPr lang="sv-SE" dirty="0">
                <a:solidFill>
                  <a:schemeClr val="bg1"/>
                </a:solidFill>
              </a:rPr>
              <a:t>LOFO reglerar föreningens befogenheter och arbetsmetoder. Första paragrafen beskriver syftet, som är att samordna fisket och fiskevården och främja fiskerättsägarnas gemensamma intressen. </a:t>
            </a:r>
            <a:endParaRPr lang="sv-SE" dirty="0" smtClean="0">
              <a:solidFill>
                <a:schemeClr val="bg1"/>
              </a:solidFill>
            </a:endParaRPr>
          </a:p>
          <a:p>
            <a:pPr algn="just"/>
            <a:endParaRPr lang="sv-SE" dirty="0">
              <a:solidFill>
                <a:schemeClr val="bg1"/>
              </a:solidFill>
            </a:endParaRPr>
          </a:p>
          <a:p>
            <a:pPr algn="just"/>
            <a:r>
              <a:rPr lang="sv-SE" dirty="0">
                <a:solidFill>
                  <a:schemeClr val="bg1"/>
                </a:solidFill>
              </a:rPr>
              <a:t>LOFO föreskriver villkor för bildandet och säger att området inte får bildas om fiskerättsägarna allmänt motsätter sig bildandet och har beaktansvärda skäl. Det gäller dock inte om bildande är synnerligen angeläget</a:t>
            </a:r>
            <a:r>
              <a:rPr lang="sv-SE" dirty="0" smtClean="0">
                <a:solidFill>
                  <a:schemeClr val="bg1"/>
                </a:solidFill>
              </a:rPr>
              <a:t>.</a:t>
            </a:r>
          </a:p>
        </p:txBody>
      </p:sp>
      <p:pic>
        <p:nvPicPr>
          <p:cNvPr id="2056" name="Picture 8" descr="C:\Users\Användaren\AppData\Local\Microsoft\Windows\Temporary Internet Files\Content.IE5\XS9KESWV\MC900339252[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79911" y="1193482"/>
            <a:ext cx="1584245" cy="1587446"/>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p:cNvSpPr txBox="1"/>
          <p:nvPr/>
        </p:nvSpPr>
        <p:spPr>
          <a:xfrm rot="953046">
            <a:off x="3936522" y="1725594"/>
            <a:ext cx="1224136" cy="523220"/>
          </a:xfrm>
          <a:prstGeom prst="rect">
            <a:avLst/>
          </a:prstGeom>
          <a:noFill/>
        </p:spPr>
        <p:txBody>
          <a:bodyPr wrap="square" rtlCol="0">
            <a:spAutoFit/>
          </a:bodyPr>
          <a:lstStyle/>
          <a:p>
            <a:pPr algn="ctr"/>
            <a:r>
              <a:rPr lang="sv-SE" sz="2800" b="1" dirty="0" smtClean="0">
                <a:solidFill>
                  <a:schemeClr val="bg1"/>
                </a:solidFill>
              </a:rPr>
              <a:t>LOFO</a:t>
            </a:r>
            <a:endParaRPr lang="sv-SE" sz="2800" b="1" dirty="0">
              <a:solidFill>
                <a:schemeClr val="bg1"/>
              </a:solidFill>
            </a:endParaRPr>
          </a:p>
        </p:txBody>
      </p:sp>
    </p:spTree>
    <p:extLst>
      <p:ext uri="{BB962C8B-B14F-4D97-AF65-F5344CB8AC3E}">
        <p14:creationId xmlns:p14="http://schemas.microsoft.com/office/powerpoint/2010/main" val="11635455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ålaregården 2005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ruta 4"/>
          <p:cNvSpPr txBox="1"/>
          <p:nvPr/>
        </p:nvSpPr>
        <p:spPr>
          <a:xfrm>
            <a:off x="2339752" y="1156242"/>
            <a:ext cx="7200800" cy="1077218"/>
          </a:xfrm>
          <a:prstGeom prst="rect">
            <a:avLst/>
          </a:prstGeom>
          <a:noFill/>
        </p:spPr>
        <p:txBody>
          <a:bodyPr wrap="square" rtlCol="0">
            <a:spAutoFit/>
          </a:bodyPr>
          <a:lstStyle/>
          <a:p>
            <a:pPr algn="ctr"/>
            <a:r>
              <a:rPr lang="sv-SE" sz="3200" dirty="0" smtClean="0">
                <a:solidFill>
                  <a:schemeClr val="bg1"/>
                </a:solidFill>
              </a:rPr>
              <a:t>FISKEVÅRDSOMRÅDETS GEOGRAFISKA OMFATTNING</a:t>
            </a:r>
            <a:endParaRPr lang="sv-SE" sz="3200" dirty="0">
              <a:solidFill>
                <a:schemeClr val="bg1"/>
              </a:solidFill>
            </a:endParaRPr>
          </a:p>
        </p:txBody>
      </p:sp>
      <p:sp>
        <p:nvSpPr>
          <p:cNvPr id="6" name="Rektangel 5"/>
          <p:cNvSpPr/>
          <p:nvPr/>
        </p:nvSpPr>
        <p:spPr>
          <a:xfrm>
            <a:off x="3671392" y="3067174"/>
            <a:ext cx="5472608" cy="2862322"/>
          </a:xfrm>
          <a:prstGeom prst="rect">
            <a:avLst/>
          </a:prstGeom>
          <a:solidFill>
            <a:schemeClr val="accent3">
              <a:lumMod val="50000"/>
              <a:alpha val="30196"/>
            </a:schemeClr>
          </a:solidFill>
          <a:ln>
            <a:noFill/>
          </a:ln>
          <a:effectLst>
            <a:softEdge rad="127000"/>
          </a:effectLst>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sv-SE" b="1" dirty="0">
                <a:solidFill>
                  <a:schemeClr val="bg1"/>
                </a:solidFill>
              </a:rPr>
              <a:t>Fiskevårdsområdet förvaltas av en </a:t>
            </a:r>
            <a:r>
              <a:rPr lang="sv-SE" b="1" dirty="0" smtClean="0">
                <a:solidFill>
                  <a:schemeClr val="bg1"/>
                </a:solidFill>
              </a:rPr>
              <a:t>fiskevårds-områdesförening</a:t>
            </a:r>
            <a:r>
              <a:rPr lang="sv-SE" b="1" dirty="0">
                <a:solidFill>
                  <a:schemeClr val="bg1"/>
                </a:solidFill>
              </a:rPr>
              <a:t>. </a:t>
            </a:r>
            <a:r>
              <a:rPr lang="sv-SE" b="1" dirty="0" smtClean="0">
                <a:solidFill>
                  <a:schemeClr val="bg1"/>
                </a:solidFill>
              </a:rPr>
              <a:t>Fiskevårdsområdet utgör </a:t>
            </a:r>
            <a:r>
              <a:rPr lang="sv-SE" b="1" dirty="0">
                <a:solidFill>
                  <a:schemeClr val="bg1"/>
                </a:solidFill>
              </a:rPr>
              <a:t>den geografiska enheten</a:t>
            </a:r>
            <a:r>
              <a:rPr lang="sv-SE" b="1" dirty="0" smtClean="0">
                <a:solidFill>
                  <a:schemeClr val="bg1"/>
                </a:solidFill>
              </a:rPr>
              <a:t>.</a:t>
            </a:r>
          </a:p>
          <a:p>
            <a:pPr algn="just"/>
            <a:endParaRPr lang="sv-SE" b="1" dirty="0">
              <a:solidFill>
                <a:schemeClr val="bg1"/>
              </a:solidFill>
            </a:endParaRPr>
          </a:p>
          <a:p>
            <a:pPr algn="just"/>
            <a:r>
              <a:rPr lang="sv-SE" b="1" dirty="0" smtClean="0">
                <a:solidFill>
                  <a:schemeClr val="bg1"/>
                </a:solidFill>
              </a:rPr>
              <a:t>Utgångspunkt vid bildande </a:t>
            </a:r>
          </a:p>
          <a:p>
            <a:pPr algn="just"/>
            <a:endParaRPr lang="sv-SE" b="1" dirty="0">
              <a:solidFill>
                <a:schemeClr val="bg1"/>
              </a:solidFill>
            </a:endParaRPr>
          </a:p>
          <a:p>
            <a:pPr algn="just"/>
            <a:r>
              <a:rPr lang="sv-SE" dirty="0" smtClean="0">
                <a:solidFill>
                  <a:schemeClr val="bg1"/>
                </a:solidFill>
                <a:sym typeface="Wingdings"/>
              </a:rPr>
              <a:t></a:t>
            </a:r>
            <a:r>
              <a:rPr lang="sv-SE" dirty="0" smtClean="0">
                <a:solidFill>
                  <a:schemeClr val="bg1"/>
                </a:solidFill>
              </a:rPr>
              <a:t> </a:t>
            </a:r>
            <a:r>
              <a:rPr lang="sv-SE" altLang="sv-SE" b="1" dirty="0">
                <a:solidFill>
                  <a:schemeClr val="bg1"/>
                </a:solidFill>
                <a:latin typeface="Comic Sans MS" pitchFamily="66" charset="0"/>
              </a:rPr>
              <a:t>Lämplig fiskebiologisk sammanhängande enhet</a:t>
            </a:r>
          </a:p>
          <a:p>
            <a:pPr algn="just">
              <a:buFontTx/>
              <a:buNone/>
            </a:pPr>
            <a:endParaRPr lang="sv-SE" altLang="sv-SE" b="1" dirty="0">
              <a:solidFill>
                <a:schemeClr val="bg1"/>
              </a:solidFill>
              <a:latin typeface="Comic Sans MS" pitchFamily="66" charset="0"/>
            </a:endParaRPr>
          </a:p>
          <a:p>
            <a:pPr algn="just"/>
            <a:r>
              <a:rPr lang="sv-SE" altLang="sv-SE" b="1" dirty="0" smtClean="0">
                <a:solidFill>
                  <a:schemeClr val="bg1"/>
                </a:solidFill>
                <a:latin typeface="Comic Sans MS" pitchFamily="66" charset="0"/>
                <a:sym typeface="Wingdings"/>
              </a:rPr>
              <a:t></a:t>
            </a:r>
            <a:r>
              <a:rPr lang="sv-SE" altLang="sv-SE" b="1" dirty="0" smtClean="0">
                <a:solidFill>
                  <a:schemeClr val="bg1"/>
                </a:solidFill>
                <a:latin typeface="Comic Sans MS" pitchFamily="66" charset="0"/>
              </a:rPr>
              <a:t>Lämplig </a:t>
            </a:r>
            <a:r>
              <a:rPr lang="sv-SE" altLang="sv-SE" b="1" dirty="0">
                <a:solidFill>
                  <a:schemeClr val="bg1"/>
                </a:solidFill>
                <a:latin typeface="Comic Sans MS" pitchFamily="66" charset="0"/>
              </a:rPr>
              <a:t>ur fiskerättslig synpunkt</a:t>
            </a:r>
          </a:p>
          <a:p>
            <a:pPr algn="just"/>
            <a:endParaRPr lang="sv-SE" dirty="0" smtClean="0">
              <a:solidFill>
                <a:schemeClr val="bg1"/>
              </a:solidFill>
            </a:endParaRPr>
          </a:p>
        </p:txBody>
      </p:sp>
      <p:sp>
        <p:nvSpPr>
          <p:cNvPr id="3" name="Höger 2"/>
          <p:cNvSpPr/>
          <p:nvPr/>
        </p:nvSpPr>
        <p:spPr>
          <a:xfrm>
            <a:off x="6948264" y="4164895"/>
            <a:ext cx="705228" cy="3755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8274130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Jkp projektet styrgrupp 00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a:xfrm>
            <a:off x="0" y="74"/>
            <a:ext cx="9144980" cy="685792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ruta 7"/>
          <p:cNvSpPr txBox="1"/>
          <p:nvPr/>
        </p:nvSpPr>
        <p:spPr>
          <a:xfrm>
            <a:off x="251520" y="475672"/>
            <a:ext cx="5256094" cy="1077218"/>
          </a:xfrm>
          <a:prstGeom prst="rect">
            <a:avLst/>
          </a:prstGeom>
          <a:noFill/>
        </p:spPr>
        <p:txBody>
          <a:bodyPr wrap="square" rtlCol="0">
            <a:spAutoFit/>
          </a:bodyPr>
          <a:lstStyle/>
          <a:p>
            <a:pPr algn="ctr"/>
            <a:r>
              <a:rPr lang="sv-SE" sz="3200" dirty="0" smtClean="0">
                <a:solidFill>
                  <a:srgbClr val="00B0F0"/>
                </a:solidFill>
              </a:rPr>
              <a:t>MEDLEM I </a:t>
            </a:r>
          </a:p>
          <a:p>
            <a:pPr algn="ctr"/>
            <a:r>
              <a:rPr lang="sv-SE" sz="3200" dirty="0" smtClean="0">
                <a:solidFill>
                  <a:srgbClr val="00B0F0"/>
                </a:solidFill>
              </a:rPr>
              <a:t>FISKEVÅRDSOMRÅDET</a:t>
            </a:r>
            <a:endParaRPr lang="sv-SE" sz="3200" dirty="0">
              <a:solidFill>
                <a:srgbClr val="00B0F0"/>
              </a:solidFill>
            </a:endParaRPr>
          </a:p>
        </p:txBody>
      </p:sp>
      <p:sp>
        <p:nvSpPr>
          <p:cNvPr id="9" name="Rektangel 8"/>
          <p:cNvSpPr/>
          <p:nvPr/>
        </p:nvSpPr>
        <p:spPr>
          <a:xfrm>
            <a:off x="1912902" y="4077072"/>
            <a:ext cx="6480720" cy="2400657"/>
          </a:xfrm>
          <a:prstGeom prst="rect">
            <a:avLst/>
          </a:prstGeom>
          <a:solidFill>
            <a:srgbClr val="FFFFFF">
              <a:alpha val="50196"/>
            </a:srgb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sv-SE" dirty="0" smtClean="0">
                <a:solidFill>
                  <a:schemeClr val="tx1"/>
                </a:solidFill>
              </a:rPr>
              <a:t>Samtliga </a:t>
            </a:r>
            <a:r>
              <a:rPr lang="sv-SE" dirty="0">
                <a:solidFill>
                  <a:schemeClr val="tx1"/>
                </a:solidFill>
              </a:rPr>
              <a:t>fiskerättsägare inom fiskevårdsområdet är medlemmar i föreningen. </a:t>
            </a:r>
            <a:endParaRPr lang="sv-SE" dirty="0" smtClean="0">
              <a:solidFill>
                <a:schemeClr val="tx1"/>
              </a:solidFill>
            </a:endParaRPr>
          </a:p>
          <a:p>
            <a:pPr algn="just"/>
            <a:endParaRPr lang="sv-SE" sz="1200" dirty="0">
              <a:solidFill>
                <a:schemeClr val="tx1"/>
              </a:solidFill>
            </a:endParaRPr>
          </a:p>
          <a:p>
            <a:pPr algn="just"/>
            <a:r>
              <a:rPr lang="sv-SE" dirty="0" smtClean="0">
                <a:solidFill>
                  <a:schemeClr val="tx1"/>
                </a:solidFill>
              </a:rPr>
              <a:t>I </a:t>
            </a:r>
            <a:r>
              <a:rPr lang="sv-SE" dirty="0">
                <a:solidFill>
                  <a:schemeClr val="tx1"/>
                </a:solidFill>
              </a:rPr>
              <a:t>vissa fall kan en arrendator eller servitutsinnehavare företräda ägaren. </a:t>
            </a:r>
            <a:endParaRPr lang="sv-SE" dirty="0" smtClean="0">
              <a:solidFill>
                <a:schemeClr val="tx1"/>
              </a:solidFill>
            </a:endParaRPr>
          </a:p>
          <a:p>
            <a:pPr algn="just"/>
            <a:endParaRPr lang="sv-SE" sz="1200" dirty="0">
              <a:solidFill>
                <a:schemeClr val="tx1"/>
              </a:solidFill>
            </a:endParaRPr>
          </a:p>
          <a:p>
            <a:pPr algn="just"/>
            <a:r>
              <a:rPr lang="sv-SE" dirty="0" smtClean="0">
                <a:solidFill>
                  <a:schemeClr val="tx1"/>
                </a:solidFill>
              </a:rPr>
              <a:t>Om </a:t>
            </a:r>
            <a:r>
              <a:rPr lang="sv-SE" dirty="0">
                <a:solidFill>
                  <a:schemeClr val="tx1"/>
                </a:solidFill>
              </a:rPr>
              <a:t>det finns flera delägare till samma fastighet räknas fastigheten som en medlem. Om en person äger flera fastigheter räknas han eller hon som en medlem</a:t>
            </a:r>
            <a:r>
              <a:rPr lang="sv-SE" dirty="0" smtClean="0">
                <a:solidFill>
                  <a:schemeClr val="tx1"/>
                </a:solidFill>
              </a:rPr>
              <a:t>.</a:t>
            </a:r>
            <a:endParaRPr lang="sv-SE" dirty="0">
              <a:solidFill>
                <a:schemeClr val="tx1"/>
              </a:solidFill>
            </a:endParaRPr>
          </a:p>
        </p:txBody>
      </p:sp>
    </p:spTree>
    <p:extLst>
      <p:ext uri="{BB962C8B-B14F-4D97-AF65-F5344CB8AC3E}">
        <p14:creationId xmlns:p14="http://schemas.microsoft.com/office/powerpoint/2010/main" val="15367487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Sem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008" y="0"/>
            <a:ext cx="9176008" cy="68820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ruta 4"/>
          <p:cNvSpPr txBox="1"/>
          <p:nvPr/>
        </p:nvSpPr>
        <p:spPr>
          <a:xfrm>
            <a:off x="3251" y="449224"/>
            <a:ext cx="9144000" cy="1077218"/>
          </a:xfrm>
          <a:prstGeom prst="rect">
            <a:avLst/>
          </a:prstGeom>
          <a:noFill/>
        </p:spPr>
        <p:txBody>
          <a:bodyPr wrap="square" rtlCol="0">
            <a:spAutoFit/>
          </a:bodyPr>
          <a:lstStyle/>
          <a:p>
            <a:pPr algn="ctr"/>
            <a:endParaRPr lang="sv-SE" sz="3200" dirty="0" smtClean="0">
              <a:solidFill>
                <a:schemeClr val="bg1"/>
              </a:solidFill>
            </a:endParaRPr>
          </a:p>
          <a:p>
            <a:pPr algn="ctr"/>
            <a:r>
              <a:rPr lang="sv-SE" sz="3200" dirty="0" smtClean="0">
                <a:solidFill>
                  <a:schemeClr val="bg1"/>
                </a:solidFill>
              </a:rPr>
              <a:t>VEM BESTÄMMER I FISKEVÅRDSOMRÅDET</a:t>
            </a:r>
            <a:endParaRPr lang="sv-SE" sz="3200" dirty="0">
              <a:solidFill>
                <a:schemeClr val="bg1"/>
              </a:solidFill>
            </a:endParaRPr>
          </a:p>
        </p:txBody>
      </p:sp>
      <p:sp>
        <p:nvSpPr>
          <p:cNvPr id="6" name="Rektangel 5"/>
          <p:cNvSpPr/>
          <p:nvPr/>
        </p:nvSpPr>
        <p:spPr>
          <a:xfrm>
            <a:off x="614811" y="3789040"/>
            <a:ext cx="7920880" cy="2677656"/>
          </a:xfrm>
          <a:prstGeom prst="rect">
            <a:avLst/>
          </a:prstGeom>
          <a:solidFill>
            <a:srgbClr val="FFFFFF">
              <a:alpha val="40000"/>
            </a:srgbClr>
          </a:solidFill>
          <a:ln>
            <a:noFill/>
          </a:ln>
          <a:effectLst>
            <a:softEdge rad="63500"/>
          </a:effectLst>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sv-SE" dirty="0" smtClean="0"/>
              <a:t>Fiskestämman </a:t>
            </a:r>
            <a:r>
              <a:rPr lang="sv-SE" dirty="0"/>
              <a:t>är föreningens högsta beslutande organ. </a:t>
            </a:r>
            <a:endParaRPr lang="sv-SE" dirty="0" smtClean="0"/>
          </a:p>
          <a:p>
            <a:pPr algn="just"/>
            <a:endParaRPr lang="sv-SE" sz="1200" dirty="0"/>
          </a:p>
          <a:p>
            <a:pPr algn="just"/>
            <a:r>
              <a:rPr lang="sv-SE" dirty="0" smtClean="0"/>
              <a:t>Vanligtvis </a:t>
            </a:r>
            <a:r>
              <a:rPr lang="sv-SE" dirty="0"/>
              <a:t>sker omröstningen efter huvudtal – en </a:t>
            </a:r>
            <a:r>
              <a:rPr lang="sv-SE" dirty="0" smtClean="0"/>
              <a:t>medlem- en </a:t>
            </a:r>
            <a:r>
              <a:rPr lang="sv-SE" dirty="0"/>
              <a:t>röst, men i viktiga beslut, särskilt av ekonomisk betydelse, kan omröstningen ske efter andelstal. Ingen delägare kan dock rösta för mer än 20 procent av stämmans röstetal</a:t>
            </a:r>
            <a:r>
              <a:rPr lang="sv-SE" dirty="0" smtClean="0"/>
              <a:t>.</a:t>
            </a:r>
          </a:p>
          <a:p>
            <a:pPr algn="just"/>
            <a:endParaRPr lang="sv-SE" sz="1200" dirty="0"/>
          </a:p>
          <a:p>
            <a:pPr algn="just"/>
            <a:r>
              <a:rPr lang="sv-SE" dirty="0"/>
              <a:t>Fiskestämman kan även vara ett lämpligt tillfälle att bjuda in gäster, till exempel forskare eller andra organisationer, för att öka intresset och informationsnivån</a:t>
            </a:r>
            <a:r>
              <a:rPr lang="sv-SE" dirty="0" smtClean="0"/>
              <a:t>.</a:t>
            </a:r>
            <a:endParaRPr lang="sv-SE" dirty="0"/>
          </a:p>
        </p:txBody>
      </p:sp>
    </p:spTree>
    <p:extLst>
      <p:ext uri="{BB962C8B-B14F-4D97-AF65-F5344CB8AC3E}">
        <p14:creationId xmlns:p14="http://schemas.microsoft.com/office/powerpoint/2010/main" val="7954851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nvändaren\Documents\Nya hemsidan\Kenneths bilder\DSC_530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ruta 5"/>
          <p:cNvSpPr txBox="1"/>
          <p:nvPr/>
        </p:nvSpPr>
        <p:spPr>
          <a:xfrm>
            <a:off x="116471" y="619098"/>
            <a:ext cx="9144000" cy="584775"/>
          </a:xfrm>
          <a:prstGeom prst="rect">
            <a:avLst/>
          </a:prstGeom>
          <a:noFill/>
        </p:spPr>
        <p:txBody>
          <a:bodyPr wrap="square" rtlCol="0">
            <a:spAutoFit/>
          </a:bodyPr>
          <a:lstStyle/>
          <a:p>
            <a:pPr algn="ctr"/>
            <a:r>
              <a:rPr lang="sv-SE" sz="3200" dirty="0" smtClean="0">
                <a:solidFill>
                  <a:schemeClr val="bg1"/>
                </a:solidFill>
              </a:rPr>
              <a:t>PÅVERKAS FISKERÄTTEN ?</a:t>
            </a:r>
            <a:endParaRPr lang="sv-SE" sz="3200" dirty="0">
              <a:solidFill>
                <a:schemeClr val="bg1"/>
              </a:solidFill>
            </a:endParaRPr>
          </a:p>
        </p:txBody>
      </p:sp>
      <p:sp>
        <p:nvSpPr>
          <p:cNvPr id="9" name="Rektangel 8"/>
          <p:cNvSpPr/>
          <p:nvPr/>
        </p:nvSpPr>
        <p:spPr>
          <a:xfrm>
            <a:off x="916491" y="4221088"/>
            <a:ext cx="7920880" cy="1923604"/>
          </a:xfrm>
          <a:prstGeom prst="rect">
            <a:avLst/>
          </a:prstGeom>
          <a:solidFill>
            <a:srgbClr val="FFFFFF">
              <a:alpha val="30196"/>
            </a:srgb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sv-SE" dirty="0"/>
              <a:t>Fastigheternas fiskerätt påverkas </a:t>
            </a:r>
            <a:r>
              <a:rPr lang="sv-SE" dirty="0" smtClean="0"/>
              <a:t>inte </a:t>
            </a:r>
            <a:r>
              <a:rPr lang="sv-SE" dirty="0"/>
              <a:t>av att den förvaltas gemensamt med andra fastigheter i en fiskevårdsområdesförening. Fiskerätten är oförändrad och kan inte inskränkas. </a:t>
            </a:r>
            <a:endParaRPr lang="sv-SE" dirty="0" smtClean="0"/>
          </a:p>
          <a:p>
            <a:pPr algn="just"/>
            <a:endParaRPr lang="sv-SE" sz="1100" dirty="0"/>
          </a:p>
          <a:p>
            <a:pPr algn="just"/>
            <a:r>
              <a:rPr lang="sv-SE" dirty="0" smtClean="0"/>
              <a:t>Däremot </a:t>
            </a:r>
            <a:r>
              <a:rPr lang="sv-SE" dirty="0"/>
              <a:t>kan föreningens stämma besluta om regler och villkor för fiskerättsägarna eget fiske, med hänsyn till fiskevården och den gemensamma förvaltningen</a:t>
            </a:r>
            <a:endParaRPr lang="sv-SE" dirty="0" smtClean="0"/>
          </a:p>
        </p:txBody>
      </p:sp>
    </p:spTree>
    <p:extLst>
      <p:ext uri="{BB962C8B-B14F-4D97-AF65-F5344CB8AC3E}">
        <p14:creationId xmlns:p14="http://schemas.microsoft.com/office/powerpoint/2010/main" val="23523610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p:cNvSpPr txBox="1"/>
          <p:nvPr/>
        </p:nvSpPr>
        <p:spPr>
          <a:xfrm>
            <a:off x="1319690" y="620688"/>
            <a:ext cx="6408712" cy="584775"/>
          </a:xfrm>
          <a:prstGeom prst="rect">
            <a:avLst/>
          </a:prstGeom>
          <a:noFill/>
        </p:spPr>
        <p:txBody>
          <a:bodyPr wrap="square" rtlCol="0">
            <a:spAutoFit/>
          </a:bodyPr>
          <a:lstStyle/>
          <a:p>
            <a:pPr algn="ctr"/>
            <a:r>
              <a:rPr lang="sv-SE" sz="3200" dirty="0" smtClean="0"/>
              <a:t> </a:t>
            </a:r>
            <a:endParaRPr lang="sv-SE" sz="2000" dirty="0"/>
          </a:p>
        </p:txBody>
      </p:sp>
      <p:pic>
        <p:nvPicPr>
          <p:cNvPr id="1026" name="Picture 2" descr="C:\Users\Användaren\Documents\Projekt\Projetansökningar HaV\Texter Fvof bilande\stavat schema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6977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DSCF207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86" y="0"/>
            <a:ext cx="9145986" cy="68594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ruta 4"/>
          <p:cNvSpPr txBox="1"/>
          <p:nvPr/>
        </p:nvSpPr>
        <p:spPr>
          <a:xfrm>
            <a:off x="467544" y="1628800"/>
            <a:ext cx="8568952" cy="4524315"/>
          </a:xfrm>
          <a:prstGeom prst="rect">
            <a:avLst/>
          </a:prstGeom>
          <a:solidFill>
            <a:srgbClr val="FFFFFF">
              <a:alpha val="30196"/>
            </a:srgb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sv-SE" dirty="0"/>
              <a:t>Fiskerätten </a:t>
            </a:r>
            <a:r>
              <a:rPr lang="sv-SE" dirty="0" smtClean="0"/>
              <a:t>på enskilt vatten är en </a:t>
            </a:r>
            <a:r>
              <a:rPr lang="sv-SE" dirty="0"/>
              <a:t>del av äganderätten och ingår i fastigheten på samma sätt som skogen och odlingsmarken</a:t>
            </a:r>
            <a:r>
              <a:rPr lang="sv-SE" dirty="0" smtClean="0"/>
              <a:t>.</a:t>
            </a:r>
          </a:p>
          <a:p>
            <a:pPr algn="just"/>
            <a:endParaRPr lang="sv-SE" dirty="0"/>
          </a:p>
          <a:p>
            <a:pPr algn="just"/>
            <a:r>
              <a:rPr lang="sv-SE" dirty="0" smtClean="0"/>
              <a:t>Fiskerätten är framförallt knuten </a:t>
            </a:r>
            <a:r>
              <a:rPr lang="sv-SE" dirty="0"/>
              <a:t>till </a:t>
            </a:r>
            <a:r>
              <a:rPr lang="sv-SE" dirty="0" smtClean="0"/>
              <a:t>jord- </a:t>
            </a:r>
            <a:r>
              <a:rPr lang="sv-SE" dirty="0"/>
              <a:t>och skogsbruksfastigheter. </a:t>
            </a:r>
            <a:endParaRPr lang="sv-SE" dirty="0" smtClean="0"/>
          </a:p>
          <a:p>
            <a:endParaRPr lang="sv-SE" dirty="0"/>
          </a:p>
          <a:p>
            <a:pPr algn="just"/>
            <a:r>
              <a:rPr lang="sv-SE" dirty="0" smtClean="0"/>
              <a:t>Delad </a:t>
            </a:r>
            <a:r>
              <a:rPr lang="sv-SE" dirty="0"/>
              <a:t>eller </a:t>
            </a:r>
            <a:r>
              <a:rPr lang="sv-SE" dirty="0">
                <a:solidFill>
                  <a:srgbClr val="FF0000"/>
                </a:solidFill>
              </a:rPr>
              <a:t>skiftad </a:t>
            </a:r>
            <a:r>
              <a:rPr lang="sv-SE" dirty="0"/>
              <a:t>fiskerätt innebär att en fastighet äger fisket inom ett definierat vattenområde. </a:t>
            </a:r>
            <a:r>
              <a:rPr lang="sv-SE" dirty="0">
                <a:solidFill>
                  <a:srgbClr val="FF0000"/>
                </a:solidFill>
              </a:rPr>
              <a:t>Samfälld</a:t>
            </a:r>
            <a:r>
              <a:rPr lang="sv-SE" dirty="0"/>
              <a:t> fiskerätt innebär att flera fastigheter gemensamt äger fisket inom ett och samma vattenområde. </a:t>
            </a:r>
          </a:p>
          <a:p>
            <a:pPr algn="just"/>
            <a:endParaRPr lang="sv-SE" dirty="0" smtClean="0"/>
          </a:p>
          <a:p>
            <a:pPr algn="just"/>
            <a:r>
              <a:rPr lang="sv-SE" dirty="0"/>
              <a:t>Att äga ett vattenområde eller att ha mark som går ner till stranden är inte samma sak som att äga fiskerätt. Vattenområdet och </a:t>
            </a:r>
            <a:r>
              <a:rPr lang="sv-SE" dirty="0" smtClean="0"/>
              <a:t>sjöbotten – </a:t>
            </a:r>
            <a:r>
              <a:rPr lang="sv-SE" i="1" dirty="0" smtClean="0">
                <a:solidFill>
                  <a:srgbClr val="FF0000"/>
                </a:solidFill>
              </a:rPr>
              <a:t>vattenrätten</a:t>
            </a:r>
            <a:r>
              <a:rPr lang="sv-SE" dirty="0" smtClean="0"/>
              <a:t> - </a:t>
            </a:r>
            <a:r>
              <a:rPr lang="sv-SE" dirty="0"/>
              <a:t>är i de flesta fall en förlängning av ägogränserna på land. Fiskerätten, däremot, är reglerad i de gamla skiftesreformerna</a:t>
            </a:r>
            <a:r>
              <a:rPr lang="sv-SE" dirty="0" smtClean="0"/>
              <a:t>.</a:t>
            </a:r>
          </a:p>
          <a:p>
            <a:pPr algn="just"/>
            <a:endParaRPr lang="sv-SE" dirty="0"/>
          </a:p>
          <a:p>
            <a:pPr algn="just"/>
            <a:r>
              <a:rPr lang="sv-SE" dirty="0" smtClean="0"/>
              <a:t>En </a:t>
            </a:r>
            <a:r>
              <a:rPr lang="sv-SE" dirty="0"/>
              <a:t>fastighet som ligger långt från vattnet kan äga fiskerätt medan en strandfastighet kan sakna fiskerätt</a:t>
            </a:r>
            <a:r>
              <a:rPr lang="sv-SE" dirty="0" smtClean="0"/>
              <a:t>.</a:t>
            </a:r>
            <a:endParaRPr lang="sv-SE" dirty="0"/>
          </a:p>
        </p:txBody>
      </p:sp>
      <p:sp>
        <p:nvSpPr>
          <p:cNvPr id="8" name="textruta 7"/>
          <p:cNvSpPr txBox="1"/>
          <p:nvPr/>
        </p:nvSpPr>
        <p:spPr>
          <a:xfrm>
            <a:off x="2279694" y="260648"/>
            <a:ext cx="5460658" cy="584775"/>
          </a:xfrm>
          <a:prstGeom prst="rect">
            <a:avLst/>
          </a:prstGeom>
          <a:noFill/>
        </p:spPr>
        <p:txBody>
          <a:bodyPr wrap="square" rtlCol="0">
            <a:spAutoFit/>
          </a:bodyPr>
          <a:lstStyle/>
          <a:p>
            <a:pPr algn="ctr"/>
            <a:r>
              <a:rPr lang="sv-SE" sz="3200" dirty="0" smtClean="0">
                <a:solidFill>
                  <a:schemeClr val="bg2">
                    <a:lumMod val="50000"/>
                  </a:schemeClr>
                </a:solidFill>
              </a:rPr>
              <a:t>FISKERÄTTEN</a:t>
            </a:r>
            <a:endParaRPr lang="sv-SE" sz="3200" dirty="0">
              <a:solidFill>
                <a:schemeClr val="bg2">
                  <a:lumMod val="50000"/>
                </a:schemeClr>
              </a:solidFill>
            </a:endParaRPr>
          </a:p>
        </p:txBody>
      </p:sp>
    </p:spTree>
    <p:extLst>
      <p:ext uri="{BB962C8B-B14F-4D97-AF65-F5344CB8AC3E}">
        <p14:creationId xmlns:p14="http://schemas.microsoft.com/office/powerpoint/2010/main" val="27216414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vändaren\Documents\Bilder\Bilder PP Fvofbildande\Krokån 1 Mynningen 2009-06-18.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8" name="textruta 7"/>
          <p:cNvSpPr txBox="1"/>
          <p:nvPr/>
        </p:nvSpPr>
        <p:spPr>
          <a:xfrm>
            <a:off x="4854057" y="764704"/>
            <a:ext cx="4247356" cy="1077218"/>
          </a:xfrm>
          <a:prstGeom prst="rect">
            <a:avLst/>
          </a:prstGeom>
          <a:noFill/>
        </p:spPr>
        <p:txBody>
          <a:bodyPr wrap="square" rtlCol="0">
            <a:spAutoFit/>
          </a:bodyPr>
          <a:lstStyle/>
          <a:p>
            <a:pPr algn="ctr"/>
            <a:endParaRPr lang="sv-SE" sz="3200" dirty="0" smtClean="0">
              <a:solidFill>
                <a:schemeClr val="bg1"/>
              </a:solidFill>
            </a:endParaRPr>
          </a:p>
          <a:p>
            <a:pPr algn="ctr"/>
            <a:r>
              <a:rPr lang="sv-SE" sz="3200" dirty="0" smtClean="0">
                <a:solidFill>
                  <a:schemeClr val="bg1"/>
                </a:solidFill>
              </a:rPr>
              <a:t>Ansökan om bildande</a:t>
            </a:r>
          </a:p>
        </p:txBody>
      </p:sp>
      <p:sp>
        <p:nvSpPr>
          <p:cNvPr id="9" name="textruta 8"/>
          <p:cNvSpPr txBox="1"/>
          <p:nvPr/>
        </p:nvSpPr>
        <p:spPr>
          <a:xfrm>
            <a:off x="1319690" y="2852936"/>
            <a:ext cx="7068734" cy="2862322"/>
          </a:xfrm>
          <a:prstGeom prst="rect">
            <a:avLst/>
          </a:prstGeom>
          <a:solidFill>
            <a:srgbClr val="FFFFFF">
              <a:alpha val="40000"/>
            </a:srgbClr>
          </a:solidFill>
          <a:ln>
            <a:solidFill>
              <a:srgbClr val="000000">
                <a:alpha val="36078"/>
              </a:srgbClr>
            </a:solidFill>
          </a:ln>
          <a:effectLst>
            <a:softEdge rad="127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sv-SE" dirty="0">
                <a:solidFill>
                  <a:schemeClr val="tx1"/>
                </a:solidFill>
              </a:rPr>
              <a:t>Ansökan om att bilda fiskevårdsområde kan göras av enskilda fiskerättsägare eller av en kommun. </a:t>
            </a:r>
            <a:endParaRPr lang="sv-SE" dirty="0" smtClean="0">
              <a:solidFill>
                <a:schemeClr val="tx1"/>
              </a:solidFill>
            </a:endParaRPr>
          </a:p>
          <a:p>
            <a:pPr algn="just"/>
            <a:endParaRPr lang="sv-SE" dirty="0">
              <a:solidFill>
                <a:schemeClr val="tx1"/>
              </a:solidFill>
            </a:endParaRPr>
          </a:p>
          <a:p>
            <a:pPr algn="just"/>
            <a:r>
              <a:rPr lang="sv-SE" dirty="0" smtClean="0">
                <a:solidFill>
                  <a:schemeClr val="tx1"/>
                </a:solidFill>
              </a:rPr>
              <a:t>Ansökan </a:t>
            </a:r>
            <a:r>
              <a:rPr lang="sv-SE" dirty="0">
                <a:solidFill>
                  <a:schemeClr val="tx1"/>
                </a:solidFill>
              </a:rPr>
              <a:t>ska lämnas till Länsstyrelsen och beskriva områdets tänkta geografiska utsträckning, vilket slags fiske som är tänkt att ingå </a:t>
            </a:r>
            <a:r>
              <a:rPr lang="sv-SE" dirty="0" smtClean="0">
                <a:solidFill>
                  <a:schemeClr val="tx1"/>
                </a:solidFill>
              </a:rPr>
              <a:t>samt </a:t>
            </a:r>
            <a:r>
              <a:rPr lang="sv-SE" dirty="0">
                <a:solidFill>
                  <a:schemeClr val="tx1"/>
                </a:solidFill>
              </a:rPr>
              <a:t>förslag till stadgar</a:t>
            </a:r>
            <a:r>
              <a:rPr lang="sv-SE" dirty="0" smtClean="0">
                <a:solidFill>
                  <a:schemeClr val="tx1"/>
                </a:solidFill>
              </a:rPr>
              <a:t>.</a:t>
            </a:r>
          </a:p>
          <a:p>
            <a:pPr algn="just"/>
            <a:endParaRPr lang="sv-SE" dirty="0">
              <a:solidFill>
                <a:schemeClr val="tx1"/>
              </a:solidFill>
            </a:endParaRPr>
          </a:p>
          <a:p>
            <a:pPr algn="just"/>
            <a:r>
              <a:rPr lang="sv-SE" dirty="0" smtClean="0">
                <a:solidFill>
                  <a:schemeClr val="tx1"/>
                </a:solidFill>
              </a:rPr>
              <a:t>.Initiativtagarna </a:t>
            </a:r>
            <a:r>
              <a:rPr lang="sv-SE" dirty="0">
                <a:solidFill>
                  <a:schemeClr val="tx1"/>
                </a:solidFill>
              </a:rPr>
              <a:t>bör kalla till ett inledande informationsmöte med inbjudna föredragshållare som redogör för hur ett fiskevårdsområde bildas och fungerar</a:t>
            </a:r>
            <a:r>
              <a:rPr lang="sv-SE" dirty="0" smtClean="0">
                <a:solidFill>
                  <a:schemeClr val="tx1"/>
                </a:solidFill>
              </a:rPr>
              <a:t>.</a:t>
            </a:r>
            <a:endParaRPr lang="sv-SE" dirty="0">
              <a:solidFill>
                <a:schemeClr val="tx1"/>
              </a:solidFill>
            </a:endParaRPr>
          </a:p>
        </p:txBody>
      </p:sp>
    </p:spTree>
    <p:extLst>
      <p:ext uri="{BB962C8B-B14F-4D97-AF65-F5344CB8AC3E}">
        <p14:creationId xmlns:p14="http://schemas.microsoft.com/office/powerpoint/2010/main" val="11685796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sp>
        <p:nvSpPr>
          <p:cNvPr id="17" name="Rectangle 20"/>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v-SE" altLang="sv-SE"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Rectangle 2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pic>
        <p:nvPicPr>
          <p:cNvPr id="1029" name="Picture 5" descr="C:\Users\Användaren\Documents\Nya hemsidan\Kenneths bilder\IMGP160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644"/>
            <a:ext cx="9144000" cy="69640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51296" y="152691"/>
            <a:ext cx="4588060" cy="6645366"/>
          </a:xfrm>
          <a:prstGeom prst="rect">
            <a:avLst/>
          </a:prstGeom>
          <a:solidFill>
            <a:schemeClr val="accent1"/>
          </a:solidFill>
          <a:ln w="66675" cmpd="tri">
            <a:solidFill>
              <a:schemeClr val="bg2">
                <a:lumMod val="50000"/>
              </a:schemeClr>
            </a:solidFill>
            <a:miter lim="800000"/>
            <a:headEnd/>
            <a:tailEnd/>
          </a:ln>
          <a:effectLst/>
        </p:spPr>
      </p:pic>
    </p:spTree>
    <p:extLst>
      <p:ext uri="{BB962C8B-B14F-4D97-AF65-F5344CB8AC3E}">
        <p14:creationId xmlns:p14="http://schemas.microsoft.com/office/powerpoint/2010/main" val="39604513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vändaren\Documents\Bilder\Bilder PP Fvofbildande\Stora Slätten 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ruta 5"/>
          <p:cNvSpPr txBox="1"/>
          <p:nvPr/>
        </p:nvSpPr>
        <p:spPr>
          <a:xfrm>
            <a:off x="4067944" y="668170"/>
            <a:ext cx="3498939" cy="1077218"/>
          </a:xfrm>
          <a:prstGeom prst="rect">
            <a:avLst/>
          </a:prstGeom>
          <a:noFill/>
        </p:spPr>
        <p:txBody>
          <a:bodyPr wrap="square" rtlCol="0">
            <a:spAutoFit/>
          </a:bodyPr>
          <a:lstStyle/>
          <a:p>
            <a:pPr algn="ctr"/>
            <a:r>
              <a:rPr lang="sv-SE" sz="3200" dirty="0" smtClean="0">
                <a:solidFill>
                  <a:schemeClr val="bg1"/>
                </a:solidFill>
              </a:rPr>
              <a:t>Bildande utan förrättning</a:t>
            </a:r>
          </a:p>
        </p:txBody>
      </p:sp>
      <p:pic>
        <p:nvPicPr>
          <p:cNvPr id="7" name="Picture 3" descr="C:\Users\Användaren\AppData\Local\Microsoft\Windows\Temporary Internet Files\Content.IE5\DJKQT98G\MC900319516[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91680" y="984512"/>
            <a:ext cx="1632858" cy="13243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ruta 9"/>
          <p:cNvSpPr txBox="1"/>
          <p:nvPr/>
        </p:nvSpPr>
        <p:spPr>
          <a:xfrm>
            <a:off x="971600" y="2636912"/>
            <a:ext cx="7393954" cy="3416320"/>
          </a:xfrm>
          <a:prstGeom prst="rect">
            <a:avLst/>
          </a:prstGeom>
          <a:solidFill>
            <a:srgbClr val="FFFFFF">
              <a:alpha val="34902"/>
            </a:srgb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sv-SE" dirty="0"/>
              <a:t>I det fallet alla fiskerättsägare är kända och blivit överens, och fiskerätten är helt klarlagd, kan en ansökan med </a:t>
            </a:r>
            <a:r>
              <a:rPr lang="sv-SE" dirty="0">
                <a:solidFill>
                  <a:srgbClr val="FF0000"/>
                </a:solidFill>
              </a:rPr>
              <a:t>ägarförteckning,</a:t>
            </a:r>
            <a:r>
              <a:rPr lang="sv-SE" dirty="0"/>
              <a:t> </a:t>
            </a:r>
            <a:r>
              <a:rPr lang="sv-SE" dirty="0">
                <a:solidFill>
                  <a:srgbClr val="FF0000"/>
                </a:solidFill>
              </a:rPr>
              <a:t>karta över området</a:t>
            </a:r>
            <a:r>
              <a:rPr lang="sv-SE" dirty="0"/>
              <a:t> och förslag till </a:t>
            </a:r>
            <a:r>
              <a:rPr lang="sv-SE" dirty="0">
                <a:solidFill>
                  <a:srgbClr val="FF0000"/>
                </a:solidFill>
              </a:rPr>
              <a:t>stadgar</a:t>
            </a:r>
            <a:r>
              <a:rPr lang="sv-SE" dirty="0"/>
              <a:t> vara tillräcklig som underlag, och då behövs ingen förrättning göras. </a:t>
            </a:r>
            <a:endParaRPr lang="sv-SE" dirty="0" smtClean="0"/>
          </a:p>
          <a:p>
            <a:pPr algn="just"/>
            <a:endParaRPr lang="sv-SE" dirty="0"/>
          </a:p>
          <a:p>
            <a:pPr algn="just"/>
            <a:r>
              <a:rPr lang="sv-SE" dirty="0" smtClean="0"/>
              <a:t>Samtliga </a:t>
            </a:r>
            <a:r>
              <a:rPr lang="sv-SE" dirty="0"/>
              <a:t>fiskerättsägare måste då ha redogjort för sin inställning genom att skriva under en </a:t>
            </a:r>
            <a:r>
              <a:rPr lang="sv-SE" dirty="0">
                <a:solidFill>
                  <a:srgbClr val="FF0000"/>
                </a:solidFill>
              </a:rPr>
              <a:t>teckningslista</a:t>
            </a:r>
            <a:r>
              <a:rPr lang="sv-SE" dirty="0"/>
              <a:t> där stadgeförslaget godkänns och där alla samtycker till att bilda ett fiskevårdsområde. </a:t>
            </a:r>
            <a:endParaRPr lang="sv-SE" dirty="0" smtClean="0"/>
          </a:p>
          <a:p>
            <a:pPr algn="just"/>
            <a:endParaRPr lang="sv-SE" dirty="0"/>
          </a:p>
          <a:p>
            <a:pPr algn="just"/>
            <a:r>
              <a:rPr lang="sv-SE" dirty="0" smtClean="0"/>
              <a:t>Länsstyrelsen </a:t>
            </a:r>
            <a:r>
              <a:rPr lang="sv-SE" dirty="0"/>
              <a:t>kan utifrån det underlaget fatta beslut om att fiskevårdsområdet ska bildas, alltså utan föregående förrättning</a:t>
            </a:r>
            <a:r>
              <a:rPr lang="sv-SE" dirty="0" smtClean="0"/>
              <a:t>.</a:t>
            </a:r>
            <a:endParaRPr lang="sv-SE" dirty="0"/>
          </a:p>
        </p:txBody>
      </p:sp>
    </p:spTree>
    <p:extLst>
      <p:ext uri="{BB962C8B-B14F-4D97-AF65-F5344CB8AC3E}">
        <p14:creationId xmlns:p14="http://schemas.microsoft.com/office/powerpoint/2010/main" val="24116980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vändaren\Documents\Bilder\Bilder PP Fvofbildande\DSCN2096.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3859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p:cNvSpPr txBox="1"/>
          <p:nvPr/>
        </p:nvSpPr>
        <p:spPr>
          <a:xfrm>
            <a:off x="4962404" y="1184963"/>
            <a:ext cx="4219019" cy="1077218"/>
          </a:xfrm>
          <a:prstGeom prst="rect">
            <a:avLst/>
          </a:prstGeom>
          <a:noFill/>
        </p:spPr>
        <p:txBody>
          <a:bodyPr wrap="square" rtlCol="0">
            <a:spAutoFit/>
          </a:bodyPr>
          <a:lstStyle/>
          <a:p>
            <a:pPr algn="ctr"/>
            <a:r>
              <a:rPr lang="sv-SE" sz="3200" dirty="0" smtClean="0">
                <a:solidFill>
                  <a:schemeClr val="bg1"/>
                </a:solidFill>
              </a:rPr>
              <a:t>Bildande med förrättning</a:t>
            </a:r>
          </a:p>
        </p:txBody>
      </p:sp>
      <p:sp>
        <p:nvSpPr>
          <p:cNvPr id="7" name="textruta 6"/>
          <p:cNvSpPr txBox="1"/>
          <p:nvPr/>
        </p:nvSpPr>
        <p:spPr>
          <a:xfrm>
            <a:off x="971600" y="2672239"/>
            <a:ext cx="7393954" cy="4185761"/>
          </a:xfrm>
          <a:prstGeom prst="rect">
            <a:avLst/>
          </a:prstGeom>
          <a:solidFill>
            <a:srgbClr val="FFFFFF">
              <a:alpha val="34902"/>
            </a:srgb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sv-SE" dirty="0"/>
              <a:t>Länsstyrelsen gör en första bedömning av förutsättningarna för att ett fiskevårdsområde ska kunna bildas och </a:t>
            </a:r>
            <a:r>
              <a:rPr lang="sv-SE" dirty="0" smtClean="0">
                <a:solidFill>
                  <a:srgbClr val="FF0000"/>
                </a:solidFill>
              </a:rPr>
              <a:t>förordnar </a:t>
            </a:r>
            <a:r>
              <a:rPr lang="sv-SE" dirty="0">
                <a:solidFill>
                  <a:srgbClr val="FF0000"/>
                </a:solidFill>
              </a:rPr>
              <a:t>en förrättningsman,</a:t>
            </a:r>
            <a:r>
              <a:rPr lang="sv-SE" dirty="0"/>
              <a:t> vanligtvis en lantmätare. Förrättningsmannen får i uppdrag att gå vidare och utreda förutsättningarna för att bilda fiskevårdsområde.</a:t>
            </a:r>
          </a:p>
          <a:p>
            <a:r>
              <a:rPr lang="sv-SE" dirty="0"/>
              <a:t> </a:t>
            </a:r>
          </a:p>
          <a:p>
            <a:r>
              <a:rPr lang="sv-SE" dirty="0" smtClean="0"/>
              <a:t>Förrättningsmannens </a:t>
            </a:r>
            <a:r>
              <a:rPr lang="sv-SE" dirty="0"/>
              <a:t>ska, utifrån ansökan, föreslå vilket fiske som bör ingå i fiskevårdsområdet och hur </a:t>
            </a:r>
            <a:r>
              <a:rPr lang="sv-SE" dirty="0">
                <a:solidFill>
                  <a:srgbClr val="FF0000"/>
                </a:solidFill>
              </a:rPr>
              <a:t>stadgarna</a:t>
            </a:r>
            <a:r>
              <a:rPr lang="sv-SE" dirty="0"/>
              <a:t> för föreningen bör utformas. En av förrättningsmannens första uppgifter är att upprätta en </a:t>
            </a:r>
            <a:r>
              <a:rPr lang="sv-SE" dirty="0">
                <a:solidFill>
                  <a:srgbClr val="FF0000"/>
                </a:solidFill>
              </a:rPr>
              <a:t>fiskerättsförteckning</a:t>
            </a:r>
            <a:r>
              <a:rPr lang="sv-SE" dirty="0"/>
              <a:t>. </a:t>
            </a:r>
            <a:endParaRPr lang="sv-SE" dirty="0" smtClean="0"/>
          </a:p>
          <a:p>
            <a:endParaRPr lang="sv-SE" sz="1400" dirty="0"/>
          </a:p>
          <a:p>
            <a:r>
              <a:rPr lang="sv-SE" dirty="0" smtClean="0"/>
              <a:t>Initiativtagarna </a:t>
            </a:r>
            <a:r>
              <a:rPr lang="sv-SE" dirty="0"/>
              <a:t>och de aktiva fiskerättsägarna </a:t>
            </a:r>
            <a:r>
              <a:rPr lang="sv-SE" dirty="0" smtClean="0"/>
              <a:t>bör parallellt </a:t>
            </a:r>
            <a:r>
              <a:rPr lang="sv-SE" dirty="0"/>
              <a:t>bilda en </a:t>
            </a:r>
            <a:r>
              <a:rPr lang="sv-SE" dirty="0">
                <a:solidFill>
                  <a:srgbClr val="FF0000"/>
                </a:solidFill>
              </a:rPr>
              <a:t>arbetsgrupp</a:t>
            </a:r>
            <a:r>
              <a:rPr lang="sv-SE" dirty="0"/>
              <a:t> som tillsammans med förrättningsmannen tar fram underlag för stadgar och diskuterar föreningens mål och framtida </a:t>
            </a:r>
            <a:r>
              <a:rPr lang="sv-SE" dirty="0" smtClean="0"/>
              <a:t>verksamhet.</a:t>
            </a:r>
          </a:p>
        </p:txBody>
      </p:sp>
    </p:spTree>
    <p:extLst>
      <p:ext uri="{BB962C8B-B14F-4D97-AF65-F5344CB8AC3E}">
        <p14:creationId xmlns:p14="http://schemas.microsoft.com/office/powerpoint/2010/main" val="30976118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landat 18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957" y="0"/>
            <a:ext cx="9160957" cy="6870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ruta 5"/>
          <p:cNvSpPr txBox="1"/>
          <p:nvPr/>
        </p:nvSpPr>
        <p:spPr>
          <a:xfrm>
            <a:off x="4900668" y="836712"/>
            <a:ext cx="4219019" cy="584775"/>
          </a:xfrm>
          <a:prstGeom prst="rect">
            <a:avLst/>
          </a:prstGeom>
          <a:noFill/>
        </p:spPr>
        <p:txBody>
          <a:bodyPr wrap="square" rtlCol="0">
            <a:spAutoFit/>
          </a:bodyPr>
          <a:lstStyle/>
          <a:p>
            <a:pPr algn="ctr"/>
            <a:r>
              <a:rPr lang="sv-SE" sz="3200" dirty="0" smtClean="0">
                <a:solidFill>
                  <a:schemeClr val="bg1"/>
                </a:solidFill>
              </a:rPr>
              <a:t>Arbetskommitté</a:t>
            </a:r>
          </a:p>
        </p:txBody>
      </p:sp>
      <p:sp>
        <p:nvSpPr>
          <p:cNvPr id="8" name="textruta 7"/>
          <p:cNvSpPr txBox="1"/>
          <p:nvPr/>
        </p:nvSpPr>
        <p:spPr>
          <a:xfrm>
            <a:off x="1331640" y="4077072"/>
            <a:ext cx="6696744" cy="1754326"/>
          </a:xfrm>
          <a:prstGeom prst="rect">
            <a:avLst/>
          </a:prstGeom>
          <a:solidFill>
            <a:srgbClr val="FFFFFF">
              <a:alpha val="34902"/>
            </a:srgb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sv-SE" dirty="0" smtClean="0">
                <a:solidFill>
                  <a:schemeClr val="tx1"/>
                </a:solidFill>
              </a:rPr>
              <a:t>Arbetsgruppen är bollplank och tar tillsammans </a:t>
            </a:r>
            <a:r>
              <a:rPr lang="sv-SE" dirty="0">
                <a:solidFill>
                  <a:schemeClr val="tx1"/>
                </a:solidFill>
              </a:rPr>
              <a:t>med förrättningsmannen </a:t>
            </a:r>
            <a:r>
              <a:rPr lang="sv-SE" dirty="0" smtClean="0">
                <a:solidFill>
                  <a:schemeClr val="tx1"/>
                </a:solidFill>
              </a:rPr>
              <a:t>fram </a:t>
            </a:r>
            <a:r>
              <a:rPr lang="sv-SE" dirty="0">
                <a:solidFill>
                  <a:schemeClr val="tx1"/>
                </a:solidFill>
              </a:rPr>
              <a:t>underlag </a:t>
            </a:r>
            <a:r>
              <a:rPr lang="sv-SE" dirty="0"/>
              <a:t>för stadgar och diskuterar föreningens mål och framtida </a:t>
            </a:r>
            <a:r>
              <a:rPr lang="sv-SE" dirty="0" smtClean="0"/>
              <a:t>verksamhet.</a:t>
            </a:r>
          </a:p>
          <a:p>
            <a:pPr algn="just"/>
            <a:endParaRPr lang="sv-SE" dirty="0"/>
          </a:p>
          <a:p>
            <a:pPr algn="just"/>
            <a:r>
              <a:rPr lang="sv-SE" dirty="0" smtClean="0"/>
              <a:t>Arbetsgruppen är också en viktig kugge i det fortlöpande </a:t>
            </a:r>
            <a:r>
              <a:rPr lang="sv-SE" dirty="0"/>
              <a:t>arbetet med information och opinionsbildning.</a:t>
            </a:r>
            <a:endParaRPr lang="sv-SE" dirty="0" smtClean="0"/>
          </a:p>
        </p:txBody>
      </p:sp>
    </p:spTree>
    <p:extLst>
      <p:ext uri="{BB962C8B-B14F-4D97-AF65-F5344CB8AC3E}">
        <p14:creationId xmlns:p14="http://schemas.microsoft.com/office/powerpoint/2010/main" val="19164048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landat 02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ruta 4"/>
          <p:cNvSpPr txBox="1"/>
          <p:nvPr/>
        </p:nvSpPr>
        <p:spPr>
          <a:xfrm>
            <a:off x="4655698" y="976372"/>
            <a:ext cx="4463989" cy="584775"/>
          </a:xfrm>
          <a:prstGeom prst="rect">
            <a:avLst/>
          </a:prstGeom>
          <a:noFill/>
        </p:spPr>
        <p:txBody>
          <a:bodyPr wrap="square" rtlCol="0">
            <a:spAutoFit/>
          </a:bodyPr>
          <a:lstStyle/>
          <a:p>
            <a:pPr algn="ctr"/>
            <a:r>
              <a:rPr lang="sv-SE" sz="3200" dirty="0" smtClean="0">
                <a:solidFill>
                  <a:schemeClr val="bg1"/>
                </a:solidFill>
              </a:rPr>
              <a:t>Fiskerättsförteckning</a:t>
            </a:r>
          </a:p>
        </p:txBody>
      </p:sp>
      <p:sp>
        <p:nvSpPr>
          <p:cNvPr id="7" name="textruta 6"/>
          <p:cNvSpPr txBox="1"/>
          <p:nvPr/>
        </p:nvSpPr>
        <p:spPr>
          <a:xfrm>
            <a:off x="983290" y="2708920"/>
            <a:ext cx="7344816" cy="4062651"/>
          </a:xfrm>
          <a:prstGeom prst="rect">
            <a:avLst/>
          </a:prstGeom>
          <a:solidFill>
            <a:srgbClr val="FFFFFF">
              <a:alpha val="34902"/>
            </a:srgb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sv-SE" dirty="0"/>
              <a:t>En fiskerättsförteckning visar vilka fastigheter som har fiskerätt i </a:t>
            </a:r>
            <a:r>
              <a:rPr lang="sv-SE" dirty="0" smtClean="0"/>
              <a:t>området.</a:t>
            </a:r>
          </a:p>
          <a:p>
            <a:pPr algn="just"/>
            <a:endParaRPr lang="sv-SE" sz="1200" dirty="0"/>
          </a:p>
          <a:p>
            <a:pPr algn="just"/>
            <a:r>
              <a:rPr lang="sv-SE" dirty="0"/>
              <a:t>Kompletteringar </a:t>
            </a:r>
            <a:r>
              <a:rPr lang="sv-SE" dirty="0" smtClean="0"/>
              <a:t>i </a:t>
            </a:r>
            <a:r>
              <a:rPr lang="sv-SE" dirty="0"/>
              <a:t>fiskerättsförteckningen görs fortlöpande vartefter nya uppgifter som kommit in både före, under och efter förrättningssammanträdet. Skäliga ansträngningar ska göras för att få in uppgifter om samtliga fiskerättsägare.</a:t>
            </a:r>
          </a:p>
          <a:p>
            <a:pPr algn="just"/>
            <a:endParaRPr lang="sv-SE" sz="1200" dirty="0" smtClean="0"/>
          </a:p>
          <a:p>
            <a:pPr algn="just"/>
            <a:r>
              <a:rPr lang="sv-SE" dirty="0" smtClean="0"/>
              <a:t>Förteckningen </a:t>
            </a:r>
            <a:r>
              <a:rPr lang="sv-SE" dirty="0"/>
              <a:t>är dock inte huggen i sten. Visar det sig att en fastighet som finns med i den första förteckningen saknar fiskerätt, så kan den fastigheten uteslutas efter det att ägaren beretts tillfälle att yttra sig. Om en fastighetsägare, som inte finns med i förteckningen när området bildas, kan styrka sin fiskerätt så kan fastigheten när som helst beredas tillträde till fiskevårdsområdet</a:t>
            </a:r>
            <a:r>
              <a:rPr lang="sv-SE" dirty="0" smtClean="0"/>
              <a:t>.</a:t>
            </a:r>
            <a:endParaRPr lang="sv-SE" dirty="0"/>
          </a:p>
        </p:txBody>
      </p:sp>
      <p:sp>
        <p:nvSpPr>
          <p:cNvPr id="8" name="textruta 7"/>
          <p:cNvSpPr txBox="1"/>
          <p:nvPr/>
        </p:nvSpPr>
        <p:spPr>
          <a:xfrm>
            <a:off x="2771800" y="731987"/>
            <a:ext cx="1512168" cy="1846659"/>
          </a:xfrm>
          <a:prstGeom prst="rect">
            <a:avLst/>
          </a:prstGeom>
          <a:solidFill>
            <a:srgbClr val="FFFFFF">
              <a:alpha val="80000"/>
            </a:srgbClr>
          </a:solidFill>
          <a:ln w="88900" cap="rnd" cmpd="tri">
            <a:noFill/>
          </a:ln>
          <a:effectLst>
            <a:outerShdw blurRad="127000" dist="38100" dir="2700000" algn="ctr">
              <a:srgbClr val="000000">
                <a:alpha val="45000"/>
              </a:srgbClr>
            </a:outerShdw>
            <a:softEdge rad="31750"/>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endParaRPr lang="sv-SE" sz="1000" b="1" dirty="0" smtClean="0"/>
          </a:p>
          <a:p>
            <a:r>
              <a:rPr lang="sv-SE" sz="1100" b="1" i="1" dirty="0" smtClean="0"/>
              <a:t>Sjöstad 1:1</a:t>
            </a:r>
          </a:p>
          <a:p>
            <a:r>
              <a:rPr lang="sv-SE" sz="1100" b="1" i="1" dirty="0" smtClean="0"/>
              <a:t>Sjöstad 3:1</a:t>
            </a:r>
          </a:p>
          <a:p>
            <a:endParaRPr lang="sv-SE" sz="800" b="1" i="1" dirty="0"/>
          </a:p>
          <a:p>
            <a:r>
              <a:rPr lang="sv-SE" sz="1100" b="1" i="1" dirty="0" smtClean="0"/>
              <a:t>Fiskeby 2:2</a:t>
            </a:r>
          </a:p>
          <a:p>
            <a:r>
              <a:rPr lang="sv-SE" sz="1100" b="1" i="1" dirty="0" smtClean="0"/>
              <a:t>Fiskeby 3:1</a:t>
            </a:r>
          </a:p>
          <a:p>
            <a:endParaRPr lang="sv-SE" sz="800" b="1" i="1" dirty="0"/>
          </a:p>
          <a:p>
            <a:r>
              <a:rPr lang="sv-SE" sz="1100" b="1" i="1" dirty="0" smtClean="0"/>
              <a:t>Gäddviken 1:2</a:t>
            </a:r>
          </a:p>
          <a:p>
            <a:r>
              <a:rPr lang="sv-SE" sz="1100" b="1" i="1" dirty="0" smtClean="0"/>
              <a:t>Gäddviken 1:3</a:t>
            </a:r>
          </a:p>
          <a:p>
            <a:endParaRPr lang="sv-SE" sz="800" b="1" i="1" dirty="0"/>
          </a:p>
          <a:p>
            <a:r>
              <a:rPr lang="sv-SE" sz="1100" b="1" i="1" dirty="0" smtClean="0"/>
              <a:t>Skogsgläntan 4:1</a:t>
            </a:r>
            <a:endParaRPr lang="sv-SE" sz="1100" b="1" i="1" dirty="0"/>
          </a:p>
        </p:txBody>
      </p:sp>
    </p:spTree>
    <p:extLst>
      <p:ext uri="{BB962C8B-B14F-4D97-AF65-F5344CB8AC3E}">
        <p14:creationId xmlns:p14="http://schemas.microsoft.com/office/powerpoint/2010/main" val="10987539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vändaren\Documents\Bilder\Bilder PP Fvofbildande\Krokån 3 Knäred 2009-06-18.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872" y="-10966"/>
            <a:ext cx="9157871" cy="6868966"/>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p:cNvSpPr txBox="1"/>
          <p:nvPr/>
        </p:nvSpPr>
        <p:spPr>
          <a:xfrm>
            <a:off x="5004048" y="1124518"/>
            <a:ext cx="4219019" cy="584775"/>
          </a:xfrm>
          <a:prstGeom prst="rect">
            <a:avLst/>
          </a:prstGeom>
          <a:noFill/>
        </p:spPr>
        <p:txBody>
          <a:bodyPr wrap="square" rtlCol="0">
            <a:spAutoFit/>
          </a:bodyPr>
          <a:lstStyle/>
          <a:p>
            <a:pPr algn="ctr"/>
            <a:r>
              <a:rPr lang="sv-SE" sz="3200" dirty="0" smtClean="0">
                <a:solidFill>
                  <a:schemeClr val="bg1"/>
                </a:solidFill>
              </a:rPr>
              <a:t>Stadgeförslag</a:t>
            </a:r>
          </a:p>
        </p:txBody>
      </p:sp>
      <p:sp>
        <p:nvSpPr>
          <p:cNvPr id="7" name="textruta 6"/>
          <p:cNvSpPr txBox="1"/>
          <p:nvPr/>
        </p:nvSpPr>
        <p:spPr>
          <a:xfrm>
            <a:off x="1043608" y="3284984"/>
            <a:ext cx="7200800" cy="3416320"/>
          </a:xfrm>
          <a:prstGeom prst="rect">
            <a:avLst/>
          </a:prstGeom>
          <a:solidFill>
            <a:srgbClr val="FFFFFF">
              <a:alpha val="29020"/>
            </a:srgb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sv-SE" dirty="0"/>
              <a:t>Redan i första ansökan till Länsstyrelsen ska ett preliminärt förslag till stadgar bifogas. Om en förrättning ska genomföras kan det räcka med normalstadgar utan preciseringar</a:t>
            </a:r>
            <a:r>
              <a:rPr lang="sv-SE" dirty="0" smtClean="0"/>
              <a:t>.</a:t>
            </a:r>
          </a:p>
          <a:p>
            <a:pPr algn="just"/>
            <a:endParaRPr lang="sv-SE" dirty="0"/>
          </a:p>
          <a:p>
            <a:pPr algn="just"/>
            <a:r>
              <a:rPr lang="sv-SE" dirty="0"/>
              <a:t>Stadgarna utformas under förrättningsprocessen och ska vara färdiga inför förrättningssammanträdet</a:t>
            </a:r>
            <a:r>
              <a:rPr lang="sv-SE" dirty="0" smtClean="0"/>
              <a:t>.</a:t>
            </a:r>
          </a:p>
          <a:p>
            <a:pPr algn="just"/>
            <a:endParaRPr lang="sv-SE" dirty="0"/>
          </a:p>
          <a:p>
            <a:pPr algn="just"/>
            <a:r>
              <a:rPr lang="sv-SE" dirty="0"/>
              <a:t>De tio första paragraferna regleras av LOFO och fastställs av Länsstyrelsen. </a:t>
            </a:r>
            <a:endParaRPr lang="sv-SE" dirty="0" smtClean="0"/>
          </a:p>
          <a:p>
            <a:pPr algn="just"/>
            <a:r>
              <a:rPr lang="sv-SE" dirty="0" smtClean="0"/>
              <a:t> </a:t>
            </a:r>
          </a:p>
          <a:p>
            <a:pPr algn="just"/>
            <a:r>
              <a:rPr lang="sv-SE" dirty="0"/>
              <a:t>Från §11 och framåt krävs ingen fastställelse av Länsstyrelsen. De är av mer föreningsadministrativ karaktär. </a:t>
            </a:r>
          </a:p>
        </p:txBody>
      </p:sp>
      <p:sp>
        <p:nvSpPr>
          <p:cNvPr id="2" name="textruta 1"/>
          <p:cNvSpPr txBox="1"/>
          <p:nvPr/>
        </p:nvSpPr>
        <p:spPr>
          <a:xfrm>
            <a:off x="3628958" y="592812"/>
            <a:ext cx="1872209" cy="2215991"/>
          </a:xfrm>
          <a:prstGeom prst="rect">
            <a:avLst/>
          </a:prstGeom>
          <a:gradFill>
            <a:gsLst>
              <a:gs pos="0">
                <a:schemeClr val="bg2"/>
              </a:gs>
              <a:gs pos="50000">
                <a:schemeClr val="accent1">
                  <a:tint val="44500"/>
                  <a:satMod val="160000"/>
                </a:schemeClr>
              </a:gs>
              <a:gs pos="100000">
                <a:schemeClr val="accent1">
                  <a:tint val="23500"/>
                  <a:satMod val="160000"/>
                </a:schemeClr>
              </a:gs>
            </a:gsLst>
            <a:lin ang="5400000" scaled="0"/>
          </a:gradFill>
          <a:ln/>
          <a:scene3d>
            <a:camera prst="perspectiveContrastingRightFacing"/>
            <a:lightRig rig="threePt" dir="t"/>
          </a:scene3d>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sv-SE" b="1" dirty="0"/>
              <a:t>§ § </a:t>
            </a:r>
            <a:r>
              <a:rPr lang="sv-SE" b="1" dirty="0" smtClean="0"/>
              <a:t>§</a:t>
            </a:r>
            <a:endParaRPr lang="sv-SE" dirty="0" smtClean="0"/>
          </a:p>
          <a:p>
            <a:pPr algn="ctr"/>
            <a:endParaRPr lang="sv-SE" sz="1200" b="1" dirty="0" smtClean="0"/>
          </a:p>
          <a:p>
            <a:pPr algn="ctr"/>
            <a:r>
              <a:rPr lang="sv-SE" b="1" dirty="0" smtClean="0"/>
              <a:t>Stadgar</a:t>
            </a:r>
          </a:p>
          <a:p>
            <a:pPr algn="ctr"/>
            <a:r>
              <a:rPr lang="sv-SE" b="1" dirty="0" smtClean="0"/>
              <a:t>För</a:t>
            </a:r>
          </a:p>
          <a:p>
            <a:pPr algn="ctr"/>
            <a:r>
              <a:rPr lang="sv-SE" b="1" dirty="0" smtClean="0"/>
              <a:t>Storsjöns </a:t>
            </a:r>
            <a:r>
              <a:rPr lang="sv-SE" b="1" dirty="0" err="1" smtClean="0"/>
              <a:t>Fvof</a:t>
            </a:r>
            <a:endParaRPr lang="sv-SE" b="1" dirty="0" smtClean="0"/>
          </a:p>
          <a:p>
            <a:endParaRPr lang="sv-SE" dirty="0"/>
          </a:p>
          <a:p>
            <a:endParaRPr lang="sv-SE" dirty="0" smtClean="0"/>
          </a:p>
          <a:p>
            <a:endParaRPr lang="sv-SE" dirty="0"/>
          </a:p>
        </p:txBody>
      </p:sp>
      <p:pic>
        <p:nvPicPr>
          <p:cNvPr id="3" name="Picture 2" descr="C:\Users\Användaren\AppData\Local\Microsoft\Windows\Temporary Internet Files\Content.IE5\5PZMWOX8\MC90032445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14156" y="2011030"/>
            <a:ext cx="688851" cy="698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0222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vändaren\Documents\Bilder\Bilder PP Fvofbildande\039.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ruta 5"/>
          <p:cNvSpPr txBox="1"/>
          <p:nvPr/>
        </p:nvSpPr>
        <p:spPr>
          <a:xfrm>
            <a:off x="3923927" y="976372"/>
            <a:ext cx="5220073" cy="584775"/>
          </a:xfrm>
          <a:prstGeom prst="rect">
            <a:avLst/>
          </a:prstGeom>
          <a:noFill/>
        </p:spPr>
        <p:txBody>
          <a:bodyPr wrap="square" rtlCol="0">
            <a:spAutoFit/>
          </a:bodyPr>
          <a:lstStyle/>
          <a:p>
            <a:pPr algn="ctr"/>
            <a:r>
              <a:rPr lang="sv-SE" sz="3200" dirty="0" smtClean="0">
                <a:solidFill>
                  <a:schemeClr val="bg1"/>
                </a:solidFill>
              </a:rPr>
              <a:t>Förrättningssammanträde</a:t>
            </a:r>
          </a:p>
        </p:txBody>
      </p:sp>
      <p:sp>
        <p:nvSpPr>
          <p:cNvPr id="8" name="textruta 7"/>
          <p:cNvSpPr txBox="1"/>
          <p:nvPr/>
        </p:nvSpPr>
        <p:spPr>
          <a:xfrm>
            <a:off x="284800" y="2056686"/>
            <a:ext cx="8712968" cy="4801314"/>
          </a:xfrm>
          <a:prstGeom prst="rect">
            <a:avLst/>
          </a:prstGeom>
          <a:solidFill>
            <a:srgbClr val="FFFFFF">
              <a:alpha val="43137"/>
            </a:srgb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sv-SE" dirty="0" smtClean="0">
                <a:sym typeface="Wingdings"/>
              </a:rPr>
              <a:t>  </a:t>
            </a:r>
            <a:r>
              <a:rPr lang="sv-SE" dirty="0" smtClean="0"/>
              <a:t>Förrättningsmannen </a:t>
            </a:r>
            <a:r>
              <a:rPr lang="sv-SE" dirty="0"/>
              <a:t>kallar till förrättningssammanträde när det föreligger en fiskerättsförteckning och det finns ett konkret förslag till stadgar. </a:t>
            </a:r>
            <a:r>
              <a:rPr lang="sv-SE" dirty="0" smtClean="0"/>
              <a:t>Samtliga </a:t>
            </a:r>
            <a:r>
              <a:rPr lang="sv-SE" dirty="0"/>
              <a:t>kända fiskerättsägare ska </a:t>
            </a:r>
            <a:r>
              <a:rPr lang="sv-SE" dirty="0" smtClean="0"/>
              <a:t>kallas.</a:t>
            </a:r>
          </a:p>
          <a:p>
            <a:pPr algn="just"/>
            <a:endParaRPr lang="sv-SE" dirty="0"/>
          </a:p>
          <a:p>
            <a:pPr algn="just"/>
            <a:r>
              <a:rPr lang="sv-SE" dirty="0">
                <a:sym typeface="Wingdings"/>
              </a:rPr>
              <a:t> </a:t>
            </a:r>
            <a:r>
              <a:rPr lang="sv-SE" dirty="0" smtClean="0"/>
              <a:t>Personliga </a:t>
            </a:r>
            <a:r>
              <a:rPr lang="sv-SE" dirty="0"/>
              <a:t>kallelser ska kompletteras med annonser i lokalpressen där planerna och omfattningen av det tänkta </a:t>
            </a:r>
            <a:r>
              <a:rPr lang="sv-SE" dirty="0" err="1"/>
              <a:t>fvo</a:t>
            </a:r>
            <a:r>
              <a:rPr lang="sv-SE" dirty="0"/>
              <a:t> framgår. Fiskerättsägare som har synpunkter på bildandet eller vill åberopa sin fiskerätt bör senast vid sammanträdet föra fram sina synpunkter</a:t>
            </a:r>
            <a:r>
              <a:rPr lang="sv-SE" dirty="0" smtClean="0"/>
              <a:t>.</a:t>
            </a:r>
          </a:p>
          <a:p>
            <a:pPr algn="just"/>
            <a:endParaRPr lang="sv-SE" dirty="0"/>
          </a:p>
          <a:p>
            <a:pPr algn="just"/>
            <a:r>
              <a:rPr lang="sv-SE" dirty="0">
                <a:sym typeface="Wingdings"/>
              </a:rPr>
              <a:t> </a:t>
            </a:r>
            <a:r>
              <a:rPr lang="sv-SE" dirty="0" smtClean="0"/>
              <a:t>Vid förrättningssammanträdet redovisas fiskerättsförteckningen</a:t>
            </a:r>
            <a:r>
              <a:rPr lang="sv-SE" dirty="0"/>
              <a:t>, förslag till stadgar och </a:t>
            </a:r>
            <a:r>
              <a:rPr lang="sv-SE" dirty="0" smtClean="0"/>
              <a:t> </a:t>
            </a:r>
            <a:r>
              <a:rPr lang="sv-SE" dirty="0"/>
              <a:t>hela idén med att bilda ett </a:t>
            </a:r>
            <a:r>
              <a:rPr lang="sv-SE" dirty="0" smtClean="0"/>
              <a:t>fiskevårdsområde. Med </a:t>
            </a:r>
            <a:r>
              <a:rPr lang="sv-SE" dirty="0"/>
              <a:t>ledning av diskussionerna ska förrättningsmannen stämma av </a:t>
            </a:r>
            <a:r>
              <a:rPr lang="sv-SE" dirty="0" smtClean="0"/>
              <a:t>opinionsläget</a:t>
            </a:r>
          </a:p>
          <a:p>
            <a:pPr algn="just"/>
            <a:endParaRPr lang="sv-SE" dirty="0"/>
          </a:p>
          <a:p>
            <a:pPr algn="just"/>
            <a:r>
              <a:rPr lang="sv-SE" dirty="0">
                <a:sym typeface="Wingdings"/>
              </a:rPr>
              <a:t> </a:t>
            </a:r>
            <a:r>
              <a:rPr lang="sv-SE" dirty="0" smtClean="0"/>
              <a:t>Efter </a:t>
            </a:r>
            <a:r>
              <a:rPr lang="sv-SE" dirty="0"/>
              <a:t>förrättningssammanträdet ska förrättningsmannen göra en bedömning och presentera ett utlåtande. Utlåtandet ska, förutom en bedömning av opinionsläget och lämpligheten att bilda fiskevårdsområde, innehålla förslag till omfattning och stadgar för föreningen</a:t>
            </a:r>
            <a:r>
              <a:rPr lang="sv-SE" dirty="0" smtClean="0"/>
              <a:t>.</a:t>
            </a:r>
            <a:endParaRPr lang="sv-SE" dirty="0"/>
          </a:p>
        </p:txBody>
      </p:sp>
    </p:spTree>
    <p:extLst>
      <p:ext uri="{BB962C8B-B14F-4D97-AF65-F5344CB8AC3E}">
        <p14:creationId xmlns:p14="http://schemas.microsoft.com/office/powerpoint/2010/main" val="24652845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vändaren\Documents\Bilder\Bilder PP Fvofbildande\Allmän sjöbild 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8" name="textruta 7"/>
          <p:cNvSpPr txBox="1"/>
          <p:nvPr/>
        </p:nvSpPr>
        <p:spPr>
          <a:xfrm>
            <a:off x="1115616" y="3068960"/>
            <a:ext cx="7344816" cy="2862322"/>
          </a:xfrm>
          <a:prstGeom prst="rect">
            <a:avLst/>
          </a:prstGeom>
          <a:solidFill>
            <a:srgbClr val="FFFFFF">
              <a:alpha val="2902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sv-SE" dirty="0"/>
              <a:t>När förrättningsmannen gjort sin bedömning och lämnat sitt utlåtande ska Länsstyrelsen fatta det formella beslutet om bildande av fiskevårdsområdet. </a:t>
            </a:r>
            <a:endParaRPr lang="sv-SE" dirty="0" smtClean="0"/>
          </a:p>
          <a:p>
            <a:pPr algn="just"/>
            <a:endParaRPr lang="sv-SE" dirty="0"/>
          </a:p>
          <a:p>
            <a:pPr algn="just"/>
            <a:r>
              <a:rPr lang="sv-SE" dirty="0" smtClean="0"/>
              <a:t>Beslutet </a:t>
            </a:r>
            <a:r>
              <a:rPr lang="sv-SE" dirty="0"/>
              <a:t>grundar sig på den samlade bilden av förutsättningarna för att driva en meningsfull verksamhet. </a:t>
            </a:r>
            <a:endParaRPr lang="sv-SE" dirty="0" smtClean="0"/>
          </a:p>
          <a:p>
            <a:pPr algn="just"/>
            <a:endParaRPr lang="sv-SE" dirty="0"/>
          </a:p>
          <a:p>
            <a:pPr algn="just"/>
            <a:r>
              <a:rPr lang="sv-SE" dirty="0" smtClean="0"/>
              <a:t>I </a:t>
            </a:r>
            <a:r>
              <a:rPr lang="sv-SE" dirty="0"/>
              <a:t>beslutet fastställer Länsstyrelsen stadgarnas första tio paragrafer.</a:t>
            </a:r>
          </a:p>
          <a:p>
            <a:pPr algn="just"/>
            <a:endParaRPr lang="sv-SE" dirty="0" smtClean="0"/>
          </a:p>
        </p:txBody>
      </p:sp>
      <p:sp>
        <p:nvSpPr>
          <p:cNvPr id="9" name="textruta 8"/>
          <p:cNvSpPr txBox="1"/>
          <p:nvPr/>
        </p:nvSpPr>
        <p:spPr>
          <a:xfrm>
            <a:off x="4788024" y="1268759"/>
            <a:ext cx="4140461" cy="584775"/>
          </a:xfrm>
          <a:prstGeom prst="rect">
            <a:avLst/>
          </a:prstGeom>
          <a:noFill/>
        </p:spPr>
        <p:txBody>
          <a:bodyPr wrap="square" rtlCol="0">
            <a:spAutoFit/>
          </a:bodyPr>
          <a:lstStyle/>
          <a:p>
            <a:pPr algn="ctr"/>
            <a:r>
              <a:rPr lang="sv-SE" sz="3200" dirty="0" smtClean="0">
                <a:solidFill>
                  <a:schemeClr val="bg1"/>
                </a:solidFill>
              </a:rPr>
              <a:t>Beslut om bildande</a:t>
            </a:r>
          </a:p>
        </p:txBody>
      </p:sp>
    </p:spTree>
    <p:extLst>
      <p:ext uri="{BB962C8B-B14F-4D97-AF65-F5344CB8AC3E}">
        <p14:creationId xmlns:p14="http://schemas.microsoft.com/office/powerpoint/2010/main" val="10870200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Bild 028"/>
          <p:cNvPicPr>
            <a:picLocks noGrp="1"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ruta 4"/>
          <p:cNvSpPr txBox="1"/>
          <p:nvPr/>
        </p:nvSpPr>
        <p:spPr>
          <a:xfrm>
            <a:off x="4355976" y="1268759"/>
            <a:ext cx="4572509" cy="584775"/>
          </a:xfrm>
          <a:prstGeom prst="rect">
            <a:avLst/>
          </a:prstGeom>
          <a:noFill/>
        </p:spPr>
        <p:txBody>
          <a:bodyPr wrap="square" rtlCol="0">
            <a:spAutoFit/>
          </a:bodyPr>
          <a:lstStyle/>
          <a:p>
            <a:pPr algn="ctr"/>
            <a:r>
              <a:rPr lang="sv-SE" sz="3200" dirty="0" smtClean="0">
                <a:solidFill>
                  <a:schemeClr val="bg1"/>
                </a:solidFill>
              </a:rPr>
              <a:t>Första fiskestämman</a:t>
            </a:r>
          </a:p>
        </p:txBody>
      </p:sp>
      <p:sp>
        <p:nvSpPr>
          <p:cNvPr id="6" name="textruta 5"/>
          <p:cNvSpPr txBox="1"/>
          <p:nvPr/>
        </p:nvSpPr>
        <p:spPr>
          <a:xfrm>
            <a:off x="1043608" y="4005064"/>
            <a:ext cx="7344816" cy="2585323"/>
          </a:xfrm>
          <a:prstGeom prst="rect">
            <a:avLst/>
          </a:prstGeom>
          <a:solidFill>
            <a:srgbClr val="FFFFFF">
              <a:alpha val="34902"/>
            </a:srgb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sv-SE" dirty="0"/>
              <a:t>Vid förrättningssammanträdet bör det utses en interimsstyrelse som, efter beslut om bildande, kallar till första fiskestämman. </a:t>
            </a:r>
          </a:p>
          <a:p>
            <a:pPr algn="just"/>
            <a:endParaRPr lang="sv-SE" dirty="0" smtClean="0"/>
          </a:p>
          <a:p>
            <a:pPr algn="just"/>
            <a:r>
              <a:rPr lang="sv-SE" dirty="0"/>
              <a:t>Första fiskestämman ska välja ordinarie styrelse och besluta om stadgarnas paragraf elva och framåt. </a:t>
            </a:r>
            <a:endParaRPr lang="sv-SE" dirty="0" smtClean="0"/>
          </a:p>
          <a:p>
            <a:pPr algn="just"/>
            <a:endParaRPr lang="sv-SE" dirty="0"/>
          </a:p>
          <a:p>
            <a:pPr algn="just"/>
            <a:r>
              <a:rPr lang="sv-SE" dirty="0" smtClean="0"/>
              <a:t>Liksom </a:t>
            </a:r>
            <a:r>
              <a:rPr lang="sv-SE" dirty="0"/>
              <a:t>vid kommande ordinarie fiskestämmor är första fiskestämman ett lämpligt forum att diskutera fiskevårdens och den kommande verksamhetens inriktning</a:t>
            </a:r>
            <a:r>
              <a:rPr lang="sv-SE" dirty="0" smtClean="0"/>
              <a:t>.</a:t>
            </a:r>
            <a:endParaRPr lang="sv-SE" dirty="0"/>
          </a:p>
        </p:txBody>
      </p:sp>
    </p:spTree>
    <p:extLst>
      <p:ext uri="{BB962C8B-B14F-4D97-AF65-F5344CB8AC3E}">
        <p14:creationId xmlns:p14="http://schemas.microsoft.com/office/powerpoint/2010/main" val="42613240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172" y="0"/>
            <a:ext cx="9171171" cy="6957391"/>
          </a:xfrm>
          <a:prstGeom prst="rect">
            <a:avLst/>
          </a:prstGeom>
        </p:spPr>
      </p:pic>
      <p:sp>
        <p:nvSpPr>
          <p:cNvPr id="5" name="textruta 4"/>
          <p:cNvSpPr txBox="1"/>
          <p:nvPr/>
        </p:nvSpPr>
        <p:spPr>
          <a:xfrm>
            <a:off x="6011142" y="0"/>
            <a:ext cx="3132857" cy="523220"/>
          </a:xfrm>
          <a:prstGeom prst="rect">
            <a:avLst/>
          </a:prstGeom>
          <a:noFill/>
        </p:spPr>
        <p:txBody>
          <a:bodyPr wrap="square" rtlCol="0">
            <a:spAutoFit/>
          </a:bodyPr>
          <a:lstStyle/>
          <a:p>
            <a:pPr algn="ctr"/>
            <a:r>
              <a:rPr lang="sv-SE" sz="2800" dirty="0" smtClean="0"/>
              <a:t>FISKERÄTTEN</a:t>
            </a:r>
            <a:endParaRPr lang="sv-SE" sz="2800" dirty="0"/>
          </a:p>
        </p:txBody>
      </p:sp>
    </p:spTree>
    <p:extLst>
      <p:ext uri="{BB962C8B-B14F-4D97-AF65-F5344CB8AC3E}">
        <p14:creationId xmlns:p14="http://schemas.microsoft.com/office/powerpoint/2010/main" val="12699595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vändaren\Documents\Bilder\Bilder PP Fvofbildande\Allmän fiskebild 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ruta 6"/>
          <p:cNvSpPr txBox="1"/>
          <p:nvPr/>
        </p:nvSpPr>
        <p:spPr>
          <a:xfrm>
            <a:off x="4591364" y="1052736"/>
            <a:ext cx="4572509" cy="584775"/>
          </a:xfrm>
          <a:prstGeom prst="rect">
            <a:avLst/>
          </a:prstGeom>
          <a:noFill/>
        </p:spPr>
        <p:txBody>
          <a:bodyPr wrap="square" rtlCol="0">
            <a:spAutoFit/>
          </a:bodyPr>
          <a:lstStyle/>
          <a:p>
            <a:pPr algn="ctr"/>
            <a:r>
              <a:rPr lang="sv-SE" sz="3200" dirty="0" smtClean="0">
                <a:solidFill>
                  <a:schemeClr val="bg1"/>
                </a:solidFill>
              </a:rPr>
              <a:t>Förrättningskostnader</a:t>
            </a:r>
          </a:p>
        </p:txBody>
      </p:sp>
      <p:sp>
        <p:nvSpPr>
          <p:cNvPr id="8" name="textruta 7"/>
          <p:cNvSpPr txBox="1"/>
          <p:nvPr/>
        </p:nvSpPr>
        <p:spPr>
          <a:xfrm>
            <a:off x="251520" y="2636912"/>
            <a:ext cx="8640960" cy="3970318"/>
          </a:xfrm>
          <a:prstGeom prst="rect">
            <a:avLst/>
          </a:prstGeom>
          <a:solidFill>
            <a:srgbClr val="FFFFFF">
              <a:alpha val="29020"/>
            </a:srgb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sv-SE" dirty="0"/>
              <a:t>Om försöken att bilda fiskevårdsområde misslyckas står sökanden för alla kostnader. </a:t>
            </a:r>
            <a:endParaRPr lang="sv-SE" dirty="0" smtClean="0"/>
          </a:p>
          <a:p>
            <a:pPr algn="just"/>
            <a:endParaRPr lang="sv-SE" dirty="0"/>
          </a:p>
          <a:p>
            <a:pPr algn="just"/>
            <a:r>
              <a:rPr lang="sv-SE" dirty="0" smtClean="0"/>
              <a:t>Den </a:t>
            </a:r>
            <a:r>
              <a:rPr lang="sv-SE" dirty="0"/>
              <a:t>som ansöker om bildande bör alltså ha opinionsläget någorlunda klart för sig. Förutsättningarna för att finansiera bildandet bör också vara klarlagda</a:t>
            </a:r>
            <a:r>
              <a:rPr lang="sv-SE" dirty="0" smtClean="0"/>
              <a:t>.</a:t>
            </a:r>
          </a:p>
          <a:p>
            <a:pPr algn="just"/>
            <a:endParaRPr lang="sv-SE" dirty="0"/>
          </a:p>
          <a:p>
            <a:pPr algn="just"/>
            <a:r>
              <a:rPr lang="sv-SE" dirty="0"/>
              <a:t>Havs och Vattenmyndigheten eller länsstyrelserna kan bidra med 50-70 procent av kostnaderna för att bilda ett nytt </a:t>
            </a:r>
            <a:r>
              <a:rPr lang="sv-SE" dirty="0" smtClean="0"/>
              <a:t>fiskevårdsområde. </a:t>
            </a:r>
            <a:r>
              <a:rPr lang="sv-SE" dirty="0"/>
              <a:t>P</a:t>
            </a:r>
            <a:r>
              <a:rPr lang="sv-SE" dirty="0" smtClean="0"/>
              <a:t>engar tas ur </a:t>
            </a:r>
            <a:r>
              <a:rPr lang="sv-SE" dirty="0"/>
              <a:t>havsmiljöanslaget. </a:t>
            </a:r>
          </a:p>
          <a:p>
            <a:pPr algn="just"/>
            <a:endParaRPr lang="sv-SE" dirty="0" smtClean="0"/>
          </a:p>
          <a:p>
            <a:pPr algn="just"/>
            <a:r>
              <a:rPr lang="sv-SE" dirty="0" smtClean="0"/>
              <a:t>Utöver </a:t>
            </a:r>
            <a:r>
              <a:rPr lang="sv-SE" dirty="0"/>
              <a:t>detta kan kommunerna ge bidrag till en del av överskjutande kostnader. </a:t>
            </a:r>
            <a:endParaRPr lang="sv-SE" dirty="0" smtClean="0"/>
          </a:p>
          <a:p>
            <a:pPr algn="just"/>
            <a:endParaRPr lang="sv-SE" dirty="0"/>
          </a:p>
          <a:p>
            <a:pPr algn="just"/>
            <a:r>
              <a:rPr lang="sv-SE" dirty="0"/>
              <a:t>I det fall det återstår kostnader som inte täcks av bidrag ska fiskevårdsområdesföreningen genomföra en uttaxering från ägarna</a:t>
            </a:r>
          </a:p>
        </p:txBody>
      </p:sp>
    </p:spTree>
    <p:extLst>
      <p:ext uri="{BB962C8B-B14F-4D97-AF65-F5344CB8AC3E}">
        <p14:creationId xmlns:p14="http://schemas.microsoft.com/office/powerpoint/2010/main" val="32934783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vändaren\Documents\Bilder\Bilder PP Fvofbildande\Högvadsån vid avstängd bro.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68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p:cNvSpPr txBox="1"/>
          <p:nvPr/>
        </p:nvSpPr>
        <p:spPr>
          <a:xfrm>
            <a:off x="2452335" y="1484784"/>
            <a:ext cx="4140461" cy="954107"/>
          </a:xfrm>
          <a:prstGeom prst="rect">
            <a:avLst/>
          </a:prstGeom>
          <a:noFill/>
        </p:spPr>
        <p:txBody>
          <a:bodyPr wrap="square" rtlCol="0">
            <a:spAutoFit/>
          </a:bodyPr>
          <a:lstStyle/>
          <a:p>
            <a:pPr algn="ctr"/>
            <a:r>
              <a:rPr lang="sv-SE" sz="2800" dirty="0" smtClean="0">
                <a:solidFill>
                  <a:schemeClr val="bg1"/>
                </a:solidFill>
              </a:rPr>
              <a:t>§ 1 </a:t>
            </a:r>
          </a:p>
          <a:p>
            <a:pPr algn="ctr"/>
            <a:r>
              <a:rPr lang="sv-SE" sz="2800" dirty="0" smtClean="0">
                <a:solidFill>
                  <a:schemeClr val="bg1"/>
                </a:solidFill>
              </a:rPr>
              <a:t>Föreningens </a:t>
            </a:r>
            <a:r>
              <a:rPr lang="sv-SE" sz="2800" dirty="0">
                <a:solidFill>
                  <a:schemeClr val="bg1"/>
                </a:solidFill>
              </a:rPr>
              <a:t>namn</a:t>
            </a:r>
            <a:endParaRPr lang="sv-SE" sz="2800" dirty="0" smtClean="0">
              <a:solidFill>
                <a:schemeClr val="bg1"/>
              </a:solidFill>
            </a:endParaRPr>
          </a:p>
        </p:txBody>
      </p:sp>
      <p:sp>
        <p:nvSpPr>
          <p:cNvPr id="6" name="textruta 5"/>
          <p:cNvSpPr txBox="1"/>
          <p:nvPr/>
        </p:nvSpPr>
        <p:spPr>
          <a:xfrm>
            <a:off x="911592" y="3432930"/>
            <a:ext cx="7344816" cy="923330"/>
          </a:xfrm>
          <a:prstGeom prst="rect">
            <a:avLst/>
          </a:prstGeom>
          <a:solidFill>
            <a:srgbClr val="FFFFFF">
              <a:alpha val="34902"/>
            </a:srgb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sv-SE" dirty="0"/>
              <a:t>Föreningen får ofta namn efter den största sjön eller det geografiska område som ingår i fiskevårdsområdet. </a:t>
            </a:r>
          </a:p>
          <a:p>
            <a:pPr algn="just"/>
            <a:endParaRPr lang="sv-SE" dirty="0"/>
          </a:p>
        </p:txBody>
      </p:sp>
      <p:sp>
        <p:nvSpPr>
          <p:cNvPr id="7" name="textruta 6"/>
          <p:cNvSpPr txBox="1"/>
          <p:nvPr/>
        </p:nvSpPr>
        <p:spPr>
          <a:xfrm>
            <a:off x="3131840" y="260648"/>
            <a:ext cx="4140461" cy="584775"/>
          </a:xfrm>
          <a:prstGeom prst="rect">
            <a:avLst/>
          </a:prstGeom>
          <a:noFill/>
        </p:spPr>
        <p:txBody>
          <a:bodyPr wrap="square" rtlCol="0">
            <a:spAutoFit/>
          </a:bodyPr>
          <a:lstStyle/>
          <a:p>
            <a:pPr algn="ctr"/>
            <a:r>
              <a:rPr lang="sv-SE" sz="3200" dirty="0" smtClean="0">
                <a:solidFill>
                  <a:schemeClr val="bg2">
                    <a:lumMod val="50000"/>
                  </a:schemeClr>
                </a:solidFill>
              </a:rPr>
              <a:t>STADGARNA</a:t>
            </a:r>
          </a:p>
        </p:txBody>
      </p:sp>
    </p:spTree>
    <p:extLst>
      <p:ext uri="{BB962C8B-B14F-4D97-AF65-F5344CB8AC3E}">
        <p14:creationId xmlns:p14="http://schemas.microsoft.com/office/powerpoint/2010/main" val="20719369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vändaren\Documents\Bilder\Bilder PP Fvofbildande\Allgunnen 2013 016.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83399"/>
          </a:xfrm>
          <a:prstGeom prst="rect">
            <a:avLst/>
          </a:prstGeom>
          <a:noFill/>
          <a:extLst>
            <a:ext uri="{909E8E84-426E-40DD-AFC4-6F175D3DCCD1}">
              <a14:hiddenFill xmlns:a14="http://schemas.microsoft.com/office/drawing/2010/main">
                <a:solidFill>
                  <a:srgbClr val="FFFFFF"/>
                </a:solidFill>
              </a14:hiddenFill>
            </a:ext>
          </a:extLst>
        </p:spPr>
      </p:pic>
      <p:sp>
        <p:nvSpPr>
          <p:cNvPr id="8" name="textruta 7"/>
          <p:cNvSpPr txBox="1"/>
          <p:nvPr/>
        </p:nvSpPr>
        <p:spPr>
          <a:xfrm>
            <a:off x="2843808" y="188640"/>
            <a:ext cx="4140461" cy="584775"/>
          </a:xfrm>
          <a:prstGeom prst="rect">
            <a:avLst/>
          </a:prstGeom>
          <a:noFill/>
        </p:spPr>
        <p:txBody>
          <a:bodyPr wrap="square" rtlCol="0">
            <a:spAutoFit/>
          </a:bodyPr>
          <a:lstStyle/>
          <a:p>
            <a:pPr algn="ctr"/>
            <a:r>
              <a:rPr lang="sv-SE" sz="3200" dirty="0" smtClean="0">
                <a:solidFill>
                  <a:schemeClr val="bg2">
                    <a:lumMod val="50000"/>
                  </a:schemeClr>
                </a:solidFill>
              </a:rPr>
              <a:t>STADGARNA</a:t>
            </a:r>
          </a:p>
        </p:txBody>
      </p:sp>
      <p:sp>
        <p:nvSpPr>
          <p:cNvPr id="9" name="textruta 8"/>
          <p:cNvSpPr txBox="1"/>
          <p:nvPr/>
        </p:nvSpPr>
        <p:spPr>
          <a:xfrm>
            <a:off x="2756656" y="1052736"/>
            <a:ext cx="4567937" cy="1384995"/>
          </a:xfrm>
          <a:prstGeom prst="rect">
            <a:avLst/>
          </a:prstGeom>
          <a:noFill/>
        </p:spPr>
        <p:txBody>
          <a:bodyPr wrap="square" rtlCol="0">
            <a:spAutoFit/>
          </a:bodyPr>
          <a:lstStyle/>
          <a:p>
            <a:pPr algn="ctr"/>
            <a:r>
              <a:rPr lang="sv-SE" sz="2800" dirty="0" smtClean="0">
                <a:solidFill>
                  <a:schemeClr val="bg1"/>
                </a:solidFill>
              </a:rPr>
              <a:t>§ 2 </a:t>
            </a:r>
          </a:p>
          <a:p>
            <a:pPr algn="ctr"/>
            <a:r>
              <a:rPr lang="sv-SE" sz="2800" dirty="0" smtClean="0">
                <a:solidFill>
                  <a:schemeClr val="bg1"/>
                </a:solidFill>
              </a:rPr>
              <a:t>Fiskevårdsområdets omfattning</a:t>
            </a:r>
          </a:p>
        </p:txBody>
      </p:sp>
      <p:sp>
        <p:nvSpPr>
          <p:cNvPr id="10" name="textruta 9"/>
          <p:cNvSpPr txBox="1"/>
          <p:nvPr/>
        </p:nvSpPr>
        <p:spPr>
          <a:xfrm>
            <a:off x="1043608" y="3717032"/>
            <a:ext cx="7344816" cy="2585323"/>
          </a:xfrm>
          <a:prstGeom prst="rect">
            <a:avLst/>
          </a:prstGeom>
          <a:solidFill>
            <a:srgbClr val="FFFFFF">
              <a:alpha val="34902"/>
            </a:srgb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sv-SE" dirty="0"/>
              <a:t>Här regleras både den geografiska omfattningen av området och vilket fiske som ska omfattas av föreningens verksamhet. </a:t>
            </a:r>
            <a:endParaRPr lang="sv-SE" dirty="0" smtClean="0"/>
          </a:p>
          <a:p>
            <a:pPr algn="just"/>
            <a:endParaRPr lang="sv-SE" dirty="0"/>
          </a:p>
          <a:p>
            <a:pPr algn="just"/>
            <a:r>
              <a:rPr lang="sv-SE" dirty="0" smtClean="0"/>
              <a:t>Ibland </a:t>
            </a:r>
            <a:r>
              <a:rPr lang="sv-SE" dirty="0"/>
              <a:t>lämnas vissa arter, till exempel kräftor, utanför föreningens verksamhet och ibland ingår endast vissa redskap, till exempel handredskap. </a:t>
            </a:r>
            <a:endParaRPr lang="sv-SE" dirty="0" smtClean="0"/>
          </a:p>
          <a:p>
            <a:pPr algn="just"/>
            <a:endParaRPr lang="sv-SE" dirty="0"/>
          </a:p>
          <a:p>
            <a:pPr algn="just"/>
            <a:r>
              <a:rPr lang="sv-SE" dirty="0" smtClean="0"/>
              <a:t>Om </a:t>
            </a:r>
            <a:r>
              <a:rPr lang="sv-SE" dirty="0"/>
              <a:t>det inte finns särskilda skäl är det mest praktiskt att allt fiske ingår i föreningens verksamhet</a:t>
            </a:r>
            <a:r>
              <a:rPr lang="sv-SE" dirty="0" smtClean="0"/>
              <a:t>.</a:t>
            </a:r>
            <a:endParaRPr lang="sv-SE" dirty="0"/>
          </a:p>
        </p:txBody>
      </p:sp>
    </p:spTree>
    <p:extLst>
      <p:ext uri="{BB962C8B-B14F-4D97-AF65-F5344CB8AC3E}">
        <p14:creationId xmlns:p14="http://schemas.microsoft.com/office/powerpoint/2010/main" val="15259300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vändaren\Documents\Bilder\Bilder PP Fvofbildande\Fs17.t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ruta 5"/>
          <p:cNvSpPr txBox="1"/>
          <p:nvPr/>
        </p:nvSpPr>
        <p:spPr>
          <a:xfrm>
            <a:off x="2503198" y="548680"/>
            <a:ext cx="4140461" cy="584775"/>
          </a:xfrm>
          <a:prstGeom prst="rect">
            <a:avLst/>
          </a:prstGeom>
          <a:noFill/>
        </p:spPr>
        <p:txBody>
          <a:bodyPr wrap="square" rtlCol="0">
            <a:spAutoFit/>
          </a:bodyPr>
          <a:lstStyle/>
          <a:p>
            <a:pPr algn="ctr"/>
            <a:r>
              <a:rPr lang="sv-SE" sz="3200" dirty="0" smtClean="0">
                <a:solidFill>
                  <a:schemeClr val="bg2">
                    <a:lumMod val="50000"/>
                  </a:schemeClr>
                </a:solidFill>
              </a:rPr>
              <a:t>STADGARNA</a:t>
            </a:r>
          </a:p>
        </p:txBody>
      </p:sp>
      <p:sp>
        <p:nvSpPr>
          <p:cNvPr id="7" name="textruta 6"/>
          <p:cNvSpPr txBox="1"/>
          <p:nvPr/>
        </p:nvSpPr>
        <p:spPr>
          <a:xfrm>
            <a:off x="1871699" y="1344808"/>
            <a:ext cx="5400600" cy="1384995"/>
          </a:xfrm>
          <a:prstGeom prst="rect">
            <a:avLst/>
          </a:prstGeom>
          <a:noFill/>
        </p:spPr>
        <p:txBody>
          <a:bodyPr wrap="square" rtlCol="0">
            <a:spAutoFit/>
          </a:bodyPr>
          <a:lstStyle/>
          <a:p>
            <a:pPr algn="ctr"/>
            <a:r>
              <a:rPr lang="sv-SE" sz="2800" dirty="0" smtClean="0">
                <a:solidFill>
                  <a:schemeClr val="bg1"/>
                </a:solidFill>
              </a:rPr>
              <a:t>§ 3 </a:t>
            </a:r>
          </a:p>
          <a:p>
            <a:pPr algn="ctr"/>
            <a:r>
              <a:rPr lang="sv-SE" sz="2800" dirty="0">
                <a:solidFill>
                  <a:schemeClr val="bg1"/>
                </a:solidFill>
              </a:rPr>
              <a:t>Fiskevårdsområdesföreningens syfte</a:t>
            </a:r>
            <a:endParaRPr lang="sv-SE" sz="2800" dirty="0" smtClean="0">
              <a:solidFill>
                <a:schemeClr val="bg1"/>
              </a:solidFill>
            </a:endParaRPr>
          </a:p>
        </p:txBody>
      </p:sp>
      <p:sp>
        <p:nvSpPr>
          <p:cNvPr id="11" name="textruta 10"/>
          <p:cNvSpPr txBox="1"/>
          <p:nvPr/>
        </p:nvSpPr>
        <p:spPr>
          <a:xfrm>
            <a:off x="1043608" y="3717032"/>
            <a:ext cx="7344816" cy="1754326"/>
          </a:xfrm>
          <a:prstGeom prst="rect">
            <a:avLst/>
          </a:prstGeom>
          <a:solidFill>
            <a:srgbClr val="FFFFFF">
              <a:alpha val="34902"/>
            </a:srgb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sv-SE" dirty="0"/>
              <a:t>Här brukar man hänvisa till </a:t>
            </a:r>
            <a:r>
              <a:rPr lang="sv-SE" dirty="0" err="1" smtClean="0"/>
              <a:t>LOFO:s</a:t>
            </a:r>
            <a:r>
              <a:rPr lang="sv-SE" dirty="0" smtClean="0"/>
              <a:t> portalparagraf ”att </a:t>
            </a:r>
            <a:r>
              <a:rPr lang="sv-SE" dirty="0"/>
              <a:t>samordna fisket och fiskevården </a:t>
            </a:r>
            <a:r>
              <a:rPr lang="sv-SE" dirty="0" smtClean="0"/>
              <a:t>och </a:t>
            </a:r>
            <a:r>
              <a:rPr lang="sv-SE" dirty="0"/>
              <a:t>att främja fiskerättsägarnas gemensamma intressen”. </a:t>
            </a:r>
            <a:endParaRPr lang="sv-SE" dirty="0" smtClean="0"/>
          </a:p>
          <a:p>
            <a:pPr algn="just"/>
            <a:endParaRPr lang="sv-SE" dirty="0"/>
          </a:p>
          <a:p>
            <a:pPr algn="just"/>
            <a:r>
              <a:rPr lang="sv-SE" dirty="0" smtClean="0"/>
              <a:t>Det </a:t>
            </a:r>
            <a:r>
              <a:rPr lang="sv-SE" dirty="0"/>
              <a:t>går att precisera syftet ytterligare genom att exempelvis lägga till ”och sälja fiskekort till allmänheten</a:t>
            </a:r>
            <a:r>
              <a:rPr lang="sv-SE" dirty="0" smtClean="0"/>
              <a:t>”.</a:t>
            </a:r>
            <a:endParaRPr lang="sv-SE" dirty="0"/>
          </a:p>
        </p:txBody>
      </p:sp>
    </p:spTree>
    <p:extLst>
      <p:ext uri="{BB962C8B-B14F-4D97-AF65-F5344CB8AC3E}">
        <p14:creationId xmlns:p14="http://schemas.microsoft.com/office/powerpoint/2010/main" val="36860170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nvändaren\Documents\Projekt\Projetansökningar HaV\PP Fiskevårdsområdesbildande\Bilder PP Fvofbildande\Bolmen-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3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textruta 6"/>
          <p:cNvSpPr txBox="1"/>
          <p:nvPr/>
        </p:nvSpPr>
        <p:spPr>
          <a:xfrm>
            <a:off x="2501768" y="260648"/>
            <a:ext cx="4140461" cy="584775"/>
          </a:xfrm>
          <a:prstGeom prst="rect">
            <a:avLst/>
          </a:prstGeom>
          <a:noFill/>
        </p:spPr>
        <p:txBody>
          <a:bodyPr wrap="square" rtlCol="0">
            <a:spAutoFit/>
          </a:bodyPr>
          <a:lstStyle/>
          <a:p>
            <a:pPr algn="ctr"/>
            <a:r>
              <a:rPr lang="sv-SE" sz="3200" dirty="0" smtClean="0">
                <a:solidFill>
                  <a:schemeClr val="bg2">
                    <a:lumMod val="50000"/>
                  </a:schemeClr>
                </a:solidFill>
              </a:rPr>
              <a:t>STADGARNA</a:t>
            </a:r>
          </a:p>
        </p:txBody>
      </p:sp>
      <p:sp>
        <p:nvSpPr>
          <p:cNvPr id="12" name="textruta 11"/>
          <p:cNvSpPr txBox="1"/>
          <p:nvPr/>
        </p:nvSpPr>
        <p:spPr>
          <a:xfrm>
            <a:off x="2123728" y="1556792"/>
            <a:ext cx="5400600" cy="954107"/>
          </a:xfrm>
          <a:prstGeom prst="rect">
            <a:avLst/>
          </a:prstGeom>
          <a:noFill/>
        </p:spPr>
        <p:txBody>
          <a:bodyPr wrap="square" rtlCol="0">
            <a:spAutoFit/>
          </a:bodyPr>
          <a:lstStyle/>
          <a:p>
            <a:pPr algn="ctr"/>
            <a:r>
              <a:rPr lang="sv-SE" sz="2800" dirty="0" smtClean="0">
                <a:solidFill>
                  <a:schemeClr val="bg1"/>
                </a:solidFill>
              </a:rPr>
              <a:t>§ 4 </a:t>
            </a:r>
          </a:p>
          <a:p>
            <a:pPr algn="ctr"/>
            <a:r>
              <a:rPr lang="sv-SE" sz="2800" dirty="0">
                <a:solidFill>
                  <a:schemeClr val="bg1"/>
                </a:solidFill>
              </a:rPr>
              <a:t>Medlem i föreningen</a:t>
            </a:r>
            <a:endParaRPr lang="sv-SE" sz="2800" dirty="0" smtClean="0">
              <a:solidFill>
                <a:schemeClr val="bg1"/>
              </a:solidFill>
            </a:endParaRPr>
          </a:p>
        </p:txBody>
      </p:sp>
      <p:sp>
        <p:nvSpPr>
          <p:cNvPr id="13" name="textruta 12"/>
          <p:cNvSpPr txBox="1"/>
          <p:nvPr/>
        </p:nvSpPr>
        <p:spPr>
          <a:xfrm>
            <a:off x="1043091" y="2636912"/>
            <a:ext cx="7344816" cy="4247317"/>
          </a:xfrm>
          <a:prstGeom prst="rect">
            <a:avLst/>
          </a:prstGeom>
          <a:solidFill>
            <a:srgbClr val="FFFFFF">
              <a:alpha val="34902"/>
            </a:srgb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sv-SE" dirty="0">
                <a:solidFill>
                  <a:schemeClr val="tx1"/>
                </a:solidFill>
              </a:rPr>
              <a:t>Samtliga fiskerättsägare blir automatiskt medlemmar i </a:t>
            </a:r>
            <a:r>
              <a:rPr lang="sv-SE" dirty="0" smtClean="0">
                <a:solidFill>
                  <a:schemeClr val="tx1"/>
                </a:solidFill>
              </a:rPr>
              <a:t>föreningen. </a:t>
            </a:r>
          </a:p>
          <a:p>
            <a:pPr algn="just"/>
            <a:endParaRPr lang="sv-SE" dirty="0">
              <a:solidFill>
                <a:schemeClr val="tx1"/>
              </a:solidFill>
            </a:endParaRPr>
          </a:p>
          <a:p>
            <a:pPr algn="just"/>
            <a:r>
              <a:rPr lang="sv-SE" dirty="0" smtClean="0">
                <a:solidFill>
                  <a:schemeClr val="tx1"/>
                </a:solidFill>
              </a:rPr>
              <a:t>Medlemsregistret </a:t>
            </a:r>
            <a:r>
              <a:rPr lang="sv-SE" dirty="0">
                <a:solidFill>
                  <a:schemeClr val="tx1"/>
                </a:solidFill>
              </a:rPr>
              <a:t>justeras om det visar sig att någon fastighet som inte fanns med från början har fiskerätt, eller att någon fastighet som finns med i förteckningen i själva verket saknar fiskerätt. </a:t>
            </a:r>
            <a:endParaRPr lang="sv-SE" dirty="0" smtClean="0">
              <a:solidFill>
                <a:schemeClr val="tx1"/>
              </a:solidFill>
            </a:endParaRPr>
          </a:p>
          <a:p>
            <a:pPr algn="just"/>
            <a:endParaRPr lang="sv-SE" dirty="0">
              <a:solidFill>
                <a:schemeClr val="tx1"/>
              </a:solidFill>
            </a:endParaRPr>
          </a:p>
          <a:p>
            <a:pPr algn="just"/>
            <a:r>
              <a:rPr lang="sv-SE" dirty="0" smtClean="0">
                <a:solidFill>
                  <a:schemeClr val="tx1"/>
                </a:solidFill>
              </a:rPr>
              <a:t>Samägda </a:t>
            </a:r>
            <a:r>
              <a:rPr lang="sv-SE" dirty="0">
                <a:solidFill>
                  <a:schemeClr val="tx1"/>
                </a:solidFill>
              </a:rPr>
              <a:t>fastigheter eller dödsbon har endast ett medlemskap. Ägare till flera fastigheter har endast ett medlemskap. </a:t>
            </a:r>
            <a:endParaRPr lang="sv-SE" dirty="0" smtClean="0">
              <a:solidFill>
                <a:schemeClr val="tx1"/>
              </a:solidFill>
            </a:endParaRPr>
          </a:p>
          <a:p>
            <a:pPr algn="just"/>
            <a:endParaRPr lang="sv-SE" dirty="0">
              <a:solidFill>
                <a:schemeClr val="tx1"/>
              </a:solidFill>
            </a:endParaRPr>
          </a:p>
          <a:p>
            <a:pPr algn="just"/>
            <a:r>
              <a:rPr lang="sv-SE" dirty="0" smtClean="0">
                <a:solidFill>
                  <a:schemeClr val="tx1"/>
                </a:solidFill>
              </a:rPr>
              <a:t>Arrendator </a:t>
            </a:r>
            <a:r>
              <a:rPr lang="sv-SE" dirty="0">
                <a:solidFill>
                  <a:schemeClr val="tx1"/>
                </a:solidFill>
              </a:rPr>
              <a:t>eller servitutshavare kan ersätta ägare som medlem i föreningen</a:t>
            </a:r>
            <a:r>
              <a:rPr lang="sv-SE" dirty="0" smtClean="0">
                <a:solidFill>
                  <a:schemeClr val="tx1"/>
                </a:solidFill>
              </a:rPr>
              <a:t>.</a:t>
            </a:r>
          </a:p>
          <a:p>
            <a:pPr algn="just"/>
            <a:endParaRPr lang="sv-SE" dirty="0">
              <a:solidFill>
                <a:schemeClr val="tx1"/>
              </a:solidFill>
            </a:endParaRPr>
          </a:p>
          <a:p>
            <a:pPr algn="just"/>
            <a:r>
              <a:rPr lang="sv-SE" dirty="0">
                <a:solidFill>
                  <a:schemeClr val="tx1"/>
                </a:solidFill>
              </a:rPr>
              <a:t>Paragrafen ska även beskriva hur graderingen av medlemstalet beräknas, till exempel efter mantal och andelstal inom skifteslag</a:t>
            </a:r>
            <a:r>
              <a:rPr lang="sv-SE" dirty="0" smtClean="0">
                <a:solidFill>
                  <a:schemeClr val="tx1"/>
                </a:solidFill>
              </a:rPr>
              <a:t>.</a:t>
            </a:r>
            <a:endParaRPr lang="sv-SE" dirty="0">
              <a:solidFill>
                <a:schemeClr val="tx1"/>
              </a:solidFill>
            </a:endParaRPr>
          </a:p>
        </p:txBody>
      </p:sp>
    </p:spTree>
    <p:extLst>
      <p:ext uri="{BB962C8B-B14F-4D97-AF65-F5344CB8AC3E}">
        <p14:creationId xmlns:p14="http://schemas.microsoft.com/office/powerpoint/2010/main" val="35084303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vändaren\Documents\Projekt\Projetansökningar HaV\PP Fiskevårdsområdesbildande\Bilder PP Fvofbildande\Vallsjön 3.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07345"/>
          </a:xfrm>
          <a:prstGeom prst="rect">
            <a:avLst/>
          </a:prstGeom>
          <a:noFill/>
          <a:extLst>
            <a:ext uri="{909E8E84-426E-40DD-AFC4-6F175D3DCCD1}">
              <a14:hiddenFill xmlns:a14="http://schemas.microsoft.com/office/drawing/2010/main">
                <a:solidFill>
                  <a:srgbClr val="FFFFFF"/>
                </a:solidFill>
              </a14:hiddenFill>
            </a:ext>
          </a:extLst>
        </p:spPr>
      </p:pic>
      <p:sp>
        <p:nvSpPr>
          <p:cNvPr id="8" name="textruta 7"/>
          <p:cNvSpPr txBox="1"/>
          <p:nvPr/>
        </p:nvSpPr>
        <p:spPr>
          <a:xfrm>
            <a:off x="2423325" y="332656"/>
            <a:ext cx="4140461" cy="584775"/>
          </a:xfrm>
          <a:prstGeom prst="rect">
            <a:avLst/>
          </a:prstGeom>
          <a:noFill/>
        </p:spPr>
        <p:txBody>
          <a:bodyPr wrap="square" rtlCol="0">
            <a:spAutoFit/>
          </a:bodyPr>
          <a:lstStyle/>
          <a:p>
            <a:pPr algn="ctr"/>
            <a:r>
              <a:rPr lang="sv-SE" sz="3200" dirty="0" smtClean="0">
                <a:solidFill>
                  <a:schemeClr val="bg2">
                    <a:lumMod val="50000"/>
                  </a:schemeClr>
                </a:solidFill>
              </a:rPr>
              <a:t>STADGARNA</a:t>
            </a:r>
          </a:p>
        </p:txBody>
      </p:sp>
      <p:sp>
        <p:nvSpPr>
          <p:cNvPr id="9" name="textruta 8"/>
          <p:cNvSpPr txBox="1"/>
          <p:nvPr/>
        </p:nvSpPr>
        <p:spPr>
          <a:xfrm>
            <a:off x="1984325" y="1268760"/>
            <a:ext cx="5508611" cy="954107"/>
          </a:xfrm>
          <a:prstGeom prst="rect">
            <a:avLst/>
          </a:prstGeom>
          <a:noFill/>
        </p:spPr>
        <p:txBody>
          <a:bodyPr wrap="square" rtlCol="0">
            <a:spAutoFit/>
          </a:bodyPr>
          <a:lstStyle/>
          <a:p>
            <a:pPr algn="ctr"/>
            <a:r>
              <a:rPr lang="sv-SE" sz="2800" dirty="0" smtClean="0">
                <a:solidFill>
                  <a:schemeClr val="bg1"/>
                </a:solidFill>
              </a:rPr>
              <a:t>§ 5 </a:t>
            </a:r>
          </a:p>
          <a:p>
            <a:pPr algn="ctr"/>
            <a:r>
              <a:rPr lang="sv-SE" sz="2800" dirty="0">
                <a:solidFill>
                  <a:schemeClr val="bg1"/>
                </a:solidFill>
              </a:rPr>
              <a:t>Regler för medlemmarnas fiske</a:t>
            </a:r>
            <a:r>
              <a:rPr lang="sv-SE" sz="2800" dirty="0"/>
              <a:t>. </a:t>
            </a:r>
            <a:endParaRPr lang="sv-SE" sz="2800" dirty="0" smtClean="0">
              <a:solidFill>
                <a:schemeClr val="bg1"/>
              </a:solidFill>
            </a:endParaRPr>
          </a:p>
        </p:txBody>
      </p:sp>
      <p:sp>
        <p:nvSpPr>
          <p:cNvPr id="10" name="textruta 9"/>
          <p:cNvSpPr txBox="1"/>
          <p:nvPr/>
        </p:nvSpPr>
        <p:spPr>
          <a:xfrm>
            <a:off x="1043608" y="3861048"/>
            <a:ext cx="7344816" cy="1754326"/>
          </a:xfrm>
          <a:prstGeom prst="rect">
            <a:avLst/>
          </a:prstGeom>
          <a:solidFill>
            <a:srgbClr val="FFFFFF">
              <a:alpha val="29020"/>
            </a:srgb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sv-SE" dirty="0"/>
              <a:t>Medlem får utöva sin fiskerätt inom den egna fastighetens eller det egna skifteslagets fiskevatten, på det sätt som stämman beslutar (för det fiske som ingår i föreningens förvaltning</a:t>
            </a:r>
            <a:r>
              <a:rPr lang="sv-SE" dirty="0" smtClean="0"/>
              <a:t>).</a:t>
            </a:r>
          </a:p>
          <a:p>
            <a:pPr algn="just"/>
            <a:r>
              <a:rPr lang="sv-SE" dirty="0" smtClean="0"/>
              <a:t> </a:t>
            </a:r>
          </a:p>
          <a:p>
            <a:pPr algn="just"/>
            <a:r>
              <a:rPr lang="sv-SE" dirty="0" smtClean="0"/>
              <a:t>Stadgarna </a:t>
            </a:r>
            <a:r>
              <a:rPr lang="sv-SE" dirty="0"/>
              <a:t>kan även möjliggöra beslut om att medlem utan kostnad får fiska med vissa redskap inom andra delar av fiskevårdsområdet</a:t>
            </a:r>
            <a:endParaRPr lang="sv-SE" dirty="0" smtClean="0"/>
          </a:p>
        </p:txBody>
      </p:sp>
    </p:spTree>
    <p:extLst>
      <p:ext uri="{BB962C8B-B14F-4D97-AF65-F5344CB8AC3E}">
        <p14:creationId xmlns:p14="http://schemas.microsoft.com/office/powerpoint/2010/main" val="11427257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vändaren\Documents\Bilder\Bilder PP Fvofbildande\Gärdsholmen 6.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ruta 5"/>
          <p:cNvSpPr txBox="1"/>
          <p:nvPr/>
        </p:nvSpPr>
        <p:spPr>
          <a:xfrm>
            <a:off x="2267744" y="558751"/>
            <a:ext cx="4140461" cy="584775"/>
          </a:xfrm>
          <a:prstGeom prst="rect">
            <a:avLst/>
          </a:prstGeom>
          <a:noFill/>
        </p:spPr>
        <p:txBody>
          <a:bodyPr wrap="square" rtlCol="0">
            <a:spAutoFit/>
          </a:bodyPr>
          <a:lstStyle/>
          <a:p>
            <a:pPr algn="ctr"/>
            <a:r>
              <a:rPr lang="sv-SE" sz="3200" dirty="0" smtClean="0">
                <a:solidFill>
                  <a:schemeClr val="bg2">
                    <a:lumMod val="50000"/>
                  </a:schemeClr>
                </a:solidFill>
              </a:rPr>
              <a:t>STADGARNA</a:t>
            </a:r>
          </a:p>
        </p:txBody>
      </p:sp>
      <p:sp>
        <p:nvSpPr>
          <p:cNvPr id="7" name="textruta 6"/>
          <p:cNvSpPr txBox="1"/>
          <p:nvPr/>
        </p:nvSpPr>
        <p:spPr>
          <a:xfrm>
            <a:off x="1961710" y="2060848"/>
            <a:ext cx="5508611" cy="954107"/>
          </a:xfrm>
          <a:prstGeom prst="rect">
            <a:avLst/>
          </a:prstGeom>
          <a:noFill/>
        </p:spPr>
        <p:txBody>
          <a:bodyPr wrap="square" rtlCol="0">
            <a:spAutoFit/>
          </a:bodyPr>
          <a:lstStyle/>
          <a:p>
            <a:pPr algn="ctr"/>
            <a:r>
              <a:rPr lang="sv-SE" sz="2800" dirty="0" smtClean="0">
                <a:solidFill>
                  <a:schemeClr val="bg1"/>
                </a:solidFill>
              </a:rPr>
              <a:t>§ 6 </a:t>
            </a:r>
          </a:p>
          <a:p>
            <a:pPr algn="ctr"/>
            <a:r>
              <a:rPr lang="sv-SE" sz="2800" dirty="0">
                <a:solidFill>
                  <a:schemeClr val="bg1"/>
                </a:solidFill>
              </a:rPr>
              <a:t>Regler för allmänhetens </a:t>
            </a:r>
            <a:r>
              <a:rPr lang="sv-SE" sz="2800" dirty="0" smtClean="0">
                <a:solidFill>
                  <a:schemeClr val="bg1"/>
                </a:solidFill>
              </a:rPr>
              <a:t>fiske</a:t>
            </a:r>
          </a:p>
        </p:txBody>
      </p:sp>
      <p:sp>
        <p:nvSpPr>
          <p:cNvPr id="11" name="textruta 10"/>
          <p:cNvSpPr txBox="1"/>
          <p:nvPr/>
        </p:nvSpPr>
        <p:spPr>
          <a:xfrm>
            <a:off x="1069475" y="4365104"/>
            <a:ext cx="7200800" cy="1477328"/>
          </a:xfrm>
          <a:prstGeom prst="rect">
            <a:avLst/>
          </a:prstGeom>
          <a:solidFill>
            <a:srgbClr val="FFFFFF">
              <a:alpha val="34902"/>
            </a:srgb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sv-SE" dirty="0"/>
              <a:t>Ramarna för försäljning av fiskekort och andra upplåtelser regleras här, till exempel fiskemetoder, redskap och arter. </a:t>
            </a:r>
            <a:endParaRPr lang="sv-SE" dirty="0" smtClean="0"/>
          </a:p>
          <a:p>
            <a:pPr algn="just"/>
            <a:endParaRPr lang="sv-SE" dirty="0"/>
          </a:p>
          <a:p>
            <a:pPr algn="just"/>
            <a:r>
              <a:rPr lang="sv-SE" dirty="0" smtClean="0"/>
              <a:t>Villkor </a:t>
            </a:r>
            <a:r>
              <a:rPr lang="sv-SE" dirty="0"/>
              <a:t>för fiskerättsägarnas egna upplåtelser (till exempel kräftfiske eller yrkesfiske) ska formuleras här.</a:t>
            </a:r>
          </a:p>
        </p:txBody>
      </p:sp>
    </p:spTree>
    <p:extLst>
      <p:ext uri="{BB962C8B-B14F-4D97-AF65-F5344CB8AC3E}">
        <p14:creationId xmlns:p14="http://schemas.microsoft.com/office/powerpoint/2010/main" val="2278598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vändaren\Documents\Bilder\Bilder PP Fvofbildande\Allgunnen 2013 08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ruta 7"/>
          <p:cNvSpPr txBox="1"/>
          <p:nvPr/>
        </p:nvSpPr>
        <p:spPr>
          <a:xfrm>
            <a:off x="2339752" y="692696"/>
            <a:ext cx="4140461" cy="584775"/>
          </a:xfrm>
          <a:prstGeom prst="rect">
            <a:avLst/>
          </a:prstGeom>
          <a:noFill/>
        </p:spPr>
        <p:txBody>
          <a:bodyPr wrap="square" rtlCol="0">
            <a:spAutoFit/>
          </a:bodyPr>
          <a:lstStyle/>
          <a:p>
            <a:pPr algn="ctr"/>
            <a:r>
              <a:rPr lang="sv-SE" sz="3200" dirty="0" smtClean="0">
                <a:solidFill>
                  <a:schemeClr val="bg2">
                    <a:lumMod val="50000"/>
                  </a:schemeClr>
                </a:solidFill>
              </a:rPr>
              <a:t>STADGARNA</a:t>
            </a:r>
          </a:p>
        </p:txBody>
      </p:sp>
      <p:sp>
        <p:nvSpPr>
          <p:cNvPr id="9" name="textruta 8"/>
          <p:cNvSpPr txBox="1"/>
          <p:nvPr/>
        </p:nvSpPr>
        <p:spPr>
          <a:xfrm>
            <a:off x="1850399" y="1772816"/>
            <a:ext cx="5508611" cy="954107"/>
          </a:xfrm>
          <a:prstGeom prst="rect">
            <a:avLst/>
          </a:prstGeom>
          <a:noFill/>
        </p:spPr>
        <p:txBody>
          <a:bodyPr wrap="square" rtlCol="0">
            <a:spAutoFit/>
          </a:bodyPr>
          <a:lstStyle/>
          <a:p>
            <a:pPr algn="ctr"/>
            <a:r>
              <a:rPr lang="sv-SE" sz="2800" dirty="0" smtClean="0">
                <a:solidFill>
                  <a:schemeClr val="bg1"/>
                </a:solidFill>
              </a:rPr>
              <a:t>§ 7 </a:t>
            </a:r>
          </a:p>
          <a:p>
            <a:pPr algn="ctr"/>
            <a:r>
              <a:rPr lang="sv-SE" sz="2800" dirty="0" smtClean="0">
                <a:solidFill>
                  <a:schemeClr val="bg1"/>
                </a:solidFill>
              </a:rPr>
              <a:t>Uttaxering</a:t>
            </a:r>
          </a:p>
        </p:txBody>
      </p:sp>
      <p:sp>
        <p:nvSpPr>
          <p:cNvPr id="10" name="textruta 9"/>
          <p:cNvSpPr txBox="1"/>
          <p:nvPr/>
        </p:nvSpPr>
        <p:spPr>
          <a:xfrm>
            <a:off x="1187624" y="4221088"/>
            <a:ext cx="7200800" cy="1754326"/>
          </a:xfrm>
          <a:prstGeom prst="rect">
            <a:avLst/>
          </a:prstGeom>
          <a:solidFill>
            <a:srgbClr val="FFFFFF">
              <a:alpha val="29020"/>
            </a:srgb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sv-SE" dirty="0"/>
              <a:t>Här anges om stämman får besluta om uttaxering eller om det är uteslutet, och i så fall med hur mycket. </a:t>
            </a:r>
            <a:endParaRPr lang="sv-SE" dirty="0" smtClean="0"/>
          </a:p>
          <a:p>
            <a:pPr algn="just"/>
            <a:endParaRPr lang="sv-SE" dirty="0"/>
          </a:p>
          <a:p>
            <a:pPr algn="just"/>
            <a:r>
              <a:rPr lang="sv-SE" dirty="0" smtClean="0"/>
              <a:t>Innan </a:t>
            </a:r>
            <a:r>
              <a:rPr lang="sv-SE" dirty="0"/>
              <a:t>föreningen börjar få intäkter från fiskekortsförsäljningen kan medlemmarna behöva täcka ett underskott, till exempel för förrättningskostnaderna.</a:t>
            </a:r>
            <a:endParaRPr lang="sv-SE" dirty="0" smtClean="0"/>
          </a:p>
        </p:txBody>
      </p:sp>
    </p:spTree>
    <p:extLst>
      <p:ext uri="{BB962C8B-B14F-4D97-AF65-F5344CB8AC3E}">
        <p14:creationId xmlns:p14="http://schemas.microsoft.com/office/powerpoint/2010/main" val="26526087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bild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9144000" cy="6957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ruta 5"/>
          <p:cNvSpPr txBox="1"/>
          <p:nvPr/>
        </p:nvSpPr>
        <p:spPr>
          <a:xfrm>
            <a:off x="2411760" y="332656"/>
            <a:ext cx="4140461" cy="584775"/>
          </a:xfrm>
          <a:prstGeom prst="rect">
            <a:avLst/>
          </a:prstGeom>
          <a:solidFill>
            <a:srgbClr val="FFFFFF">
              <a:alpha val="40000"/>
            </a:srgbClr>
          </a:solidFill>
        </p:spPr>
        <p:txBody>
          <a:bodyPr wrap="square" rtlCol="0">
            <a:spAutoFit/>
          </a:bodyPr>
          <a:lstStyle/>
          <a:p>
            <a:pPr algn="ctr"/>
            <a:r>
              <a:rPr lang="sv-SE" sz="3200" dirty="0" smtClean="0">
                <a:solidFill>
                  <a:schemeClr val="bg2">
                    <a:lumMod val="50000"/>
                  </a:schemeClr>
                </a:solidFill>
              </a:rPr>
              <a:t>STADGARNA</a:t>
            </a:r>
          </a:p>
        </p:txBody>
      </p:sp>
      <p:sp>
        <p:nvSpPr>
          <p:cNvPr id="7" name="textruta 6"/>
          <p:cNvSpPr txBox="1"/>
          <p:nvPr/>
        </p:nvSpPr>
        <p:spPr>
          <a:xfrm>
            <a:off x="1727684" y="1268760"/>
            <a:ext cx="5508611" cy="954107"/>
          </a:xfrm>
          <a:prstGeom prst="rect">
            <a:avLst/>
          </a:prstGeom>
          <a:noFill/>
        </p:spPr>
        <p:txBody>
          <a:bodyPr wrap="square" rtlCol="0">
            <a:spAutoFit/>
          </a:bodyPr>
          <a:lstStyle/>
          <a:p>
            <a:pPr algn="ctr"/>
            <a:r>
              <a:rPr lang="sv-SE" sz="2800" dirty="0" smtClean="0">
                <a:solidFill>
                  <a:schemeClr val="bg1"/>
                </a:solidFill>
              </a:rPr>
              <a:t>§ 8 </a:t>
            </a:r>
          </a:p>
          <a:p>
            <a:pPr algn="ctr"/>
            <a:r>
              <a:rPr lang="sv-SE" sz="2800" dirty="0" smtClean="0">
                <a:solidFill>
                  <a:schemeClr val="bg1"/>
                </a:solidFill>
              </a:rPr>
              <a:t>Fiskerättsbevis</a:t>
            </a:r>
          </a:p>
        </p:txBody>
      </p:sp>
      <p:sp>
        <p:nvSpPr>
          <p:cNvPr id="11" name="textruta 10"/>
          <p:cNvSpPr txBox="1"/>
          <p:nvPr/>
        </p:nvSpPr>
        <p:spPr>
          <a:xfrm>
            <a:off x="1168653" y="4869160"/>
            <a:ext cx="7200800" cy="923330"/>
          </a:xfrm>
          <a:prstGeom prst="rect">
            <a:avLst/>
          </a:prstGeom>
          <a:solidFill>
            <a:srgbClr val="FFFFFF">
              <a:alpha val="29020"/>
            </a:srgb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sv-SE" dirty="0"/>
              <a:t>Medlemmarna erhåller vanligtvis ett eller flera fiskerättsbevis och det ska framgå i stadgeparagrafen om omfattning, eventuella avgifter och andra villkor för fiskerättsbevisen. </a:t>
            </a:r>
            <a:endParaRPr lang="sv-SE" dirty="0" smtClean="0"/>
          </a:p>
        </p:txBody>
      </p:sp>
    </p:spTree>
    <p:extLst>
      <p:ext uri="{BB962C8B-B14F-4D97-AF65-F5344CB8AC3E}">
        <p14:creationId xmlns:p14="http://schemas.microsoft.com/office/powerpoint/2010/main" val="14962407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vändaren\Documents\Bilder\Bilder PP Fvofbildande\Bild 02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0"/>
            <a:ext cx="916197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ruta 5"/>
          <p:cNvSpPr txBox="1"/>
          <p:nvPr/>
        </p:nvSpPr>
        <p:spPr>
          <a:xfrm>
            <a:off x="2510756" y="332656"/>
            <a:ext cx="4140461" cy="584775"/>
          </a:xfrm>
          <a:prstGeom prst="rect">
            <a:avLst/>
          </a:prstGeom>
          <a:noFill/>
        </p:spPr>
        <p:txBody>
          <a:bodyPr wrap="square" rtlCol="0">
            <a:spAutoFit/>
          </a:bodyPr>
          <a:lstStyle/>
          <a:p>
            <a:pPr algn="ctr"/>
            <a:r>
              <a:rPr lang="sv-SE" sz="3200" dirty="0" smtClean="0">
                <a:solidFill>
                  <a:schemeClr val="bg2">
                    <a:lumMod val="50000"/>
                  </a:schemeClr>
                </a:solidFill>
              </a:rPr>
              <a:t>STADGARNA</a:t>
            </a:r>
          </a:p>
        </p:txBody>
      </p:sp>
      <p:sp>
        <p:nvSpPr>
          <p:cNvPr id="7" name="textruta 6"/>
          <p:cNvSpPr txBox="1"/>
          <p:nvPr/>
        </p:nvSpPr>
        <p:spPr>
          <a:xfrm>
            <a:off x="2033718" y="1340768"/>
            <a:ext cx="5508611" cy="954107"/>
          </a:xfrm>
          <a:prstGeom prst="rect">
            <a:avLst/>
          </a:prstGeom>
          <a:noFill/>
        </p:spPr>
        <p:txBody>
          <a:bodyPr wrap="square" rtlCol="0">
            <a:spAutoFit/>
          </a:bodyPr>
          <a:lstStyle/>
          <a:p>
            <a:pPr algn="ctr"/>
            <a:r>
              <a:rPr lang="sv-SE" sz="2800" dirty="0" smtClean="0">
                <a:solidFill>
                  <a:schemeClr val="bg1"/>
                </a:solidFill>
              </a:rPr>
              <a:t>§ 9 </a:t>
            </a:r>
          </a:p>
          <a:p>
            <a:pPr algn="ctr"/>
            <a:r>
              <a:rPr lang="sv-SE" sz="2800" dirty="0">
                <a:solidFill>
                  <a:schemeClr val="bg1"/>
                </a:solidFill>
              </a:rPr>
              <a:t>Fördelning av överskott</a:t>
            </a:r>
            <a:endParaRPr lang="sv-SE" sz="2800" dirty="0" smtClean="0">
              <a:solidFill>
                <a:schemeClr val="bg1"/>
              </a:solidFill>
            </a:endParaRPr>
          </a:p>
        </p:txBody>
      </p:sp>
      <p:sp>
        <p:nvSpPr>
          <p:cNvPr id="11" name="textruta 10"/>
          <p:cNvSpPr txBox="1"/>
          <p:nvPr/>
        </p:nvSpPr>
        <p:spPr>
          <a:xfrm>
            <a:off x="1264849" y="4437112"/>
            <a:ext cx="7200800" cy="1477328"/>
          </a:xfrm>
          <a:prstGeom prst="rect">
            <a:avLst/>
          </a:prstGeom>
          <a:solidFill>
            <a:srgbClr val="FFFFFF">
              <a:alpha val="29020"/>
            </a:srgb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sv-SE" dirty="0"/>
              <a:t>När samtliga omkostnader är täckta kan det finnas pengar kvar i kassan. I stadgeparagrafen kan det till exempel framgå att fiskestämman har möjlighet att besluta om fördelning av överskottet. Överskott betalas vanligtvis ut efter medlemmarnas andelstal i området</a:t>
            </a:r>
            <a:r>
              <a:rPr lang="sv-SE" dirty="0" smtClean="0"/>
              <a:t>.</a:t>
            </a:r>
            <a:endParaRPr lang="sv-SE" dirty="0"/>
          </a:p>
        </p:txBody>
      </p:sp>
    </p:spTree>
    <p:extLst>
      <p:ext uri="{BB962C8B-B14F-4D97-AF65-F5344CB8AC3E}">
        <p14:creationId xmlns:p14="http://schemas.microsoft.com/office/powerpoint/2010/main" val="8120733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nvändaren\Documents\Bilder\Bilder PP Fvofbildande\Botasjö 3.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p:cNvSpPr txBox="1"/>
          <p:nvPr/>
        </p:nvSpPr>
        <p:spPr>
          <a:xfrm>
            <a:off x="1" y="1821542"/>
            <a:ext cx="9144000" cy="400110"/>
          </a:xfrm>
          <a:prstGeom prst="rect">
            <a:avLst/>
          </a:prstGeom>
          <a:noFill/>
        </p:spPr>
        <p:txBody>
          <a:bodyPr wrap="square" rtlCol="0">
            <a:spAutoFit/>
          </a:bodyPr>
          <a:lstStyle/>
          <a:p>
            <a:r>
              <a:rPr lang="sv-SE" sz="2000" b="1" dirty="0" smtClean="0">
                <a:solidFill>
                  <a:srgbClr val="FF0000"/>
                </a:solidFill>
              </a:rPr>
              <a:t>Två möjligheter: Fiskevårdsområdesförening eller Samfällighetsförening</a:t>
            </a:r>
            <a:endParaRPr lang="sv-SE" sz="2000" b="1" dirty="0">
              <a:solidFill>
                <a:srgbClr val="FF0000"/>
              </a:solidFill>
            </a:endParaRPr>
          </a:p>
        </p:txBody>
      </p:sp>
      <p:sp>
        <p:nvSpPr>
          <p:cNvPr id="8" name="textruta 7"/>
          <p:cNvSpPr txBox="1"/>
          <p:nvPr/>
        </p:nvSpPr>
        <p:spPr>
          <a:xfrm>
            <a:off x="2069977" y="0"/>
            <a:ext cx="4716016" cy="1569660"/>
          </a:xfrm>
          <a:prstGeom prst="rect">
            <a:avLst/>
          </a:prstGeom>
          <a:solidFill>
            <a:srgbClr val="FFFFFF">
              <a:alpha val="27843"/>
            </a:srgbClr>
          </a:solidFill>
        </p:spPr>
        <p:txBody>
          <a:bodyPr wrap="square" rtlCol="0">
            <a:spAutoFit/>
          </a:bodyPr>
          <a:lstStyle/>
          <a:p>
            <a:pPr algn="ctr"/>
            <a:r>
              <a:rPr lang="sv-SE" sz="3200" dirty="0" smtClean="0"/>
              <a:t>FÖRVALTNING AV GEMENSAMT ÄGDA FISKEVATTEN</a:t>
            </a:r>
            <a:endParaRPr lang="sv-SE" sz="3200" dirty="0"/>
          </a:p>
        </p:txBody>
      </p:sp>
      <p:sp>
        <p:nvSpPr>
          <p:cNvPr id="2" name="Ellips 1"/>
          <p:cNvSpPr/>
          <p:nvPr/>
        </p:nvSpPr>
        <p:spPr>
          <a:xfrm>
            <a:off x="0" y="3077344"/>
            <a:ext cx="2411759" cy="22392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dirty="0" smtClean="0"/>
              <a:t>Både flera skiftade och oskiftade fiskevatten kan inrymmas i ett fiskevårdsområde</a:t>
            </a:r>
            <a:endParaRPr lang="sv-SE" sz="1400" dirty="0"/>
          </a:p>
        </p:txBody>
      </p:sp>
      <p:sp>
        <p:nvSpPr>
          <p:cNvPr id="4" name="Ned 3"/>
          <p:cNvSpPr/>
          <p:nvPr/>
        </p:nvSpPr>
        <p:spPr>
          <a:xfrm rot="1860000">
            <a:off x="2035214" y="2316942"/>
            <a:ext cx="592570" cy="802454"/>
          </a:xfrm>
          <a:prstGeom prst="downArrow">
            <a:avLst>
              <a:gd name="adj1" fmla="val 50000"/>
              <a:gd name="adj2" fmla="val 868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Ned 10"/>
          <p:cNvSpPr/>
          <p:nvPr/>
        </p:nvSpPr>
        <p:spPr>
          <a:xfrm rot="-1380000">
            <a:off x="6749335" y="2287357"/>
            <a:ext cx="592570" cy="802454"/>
          </a:xfrm>
          <a:prstGeom prst="downArrow">
            <a:avLst>
              <a:gd name="adj1" fmla="val 50000"/>
              <a:gd name="adj2" fmla="val 868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p:cNvSpPr/>
          <p:nvPr/>
        </p:nvSpPr>
        <p:spPr>
          <a:xfrm>
            <a:off x="6616116" y="3077344"/>
            <a:ext cx="2411759" cy="22392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dirty="0" smtClean="0"/>
              <a:t>Endast en samfällighet kan omfattas av en </a:t>
            </a:r>
            <a:r>
              <a:rPr lang="sv-SE" sz="1400" dirty="0" err="1" smtClean="0"/>
              <a:t>samfällighets-förening</a:t>
            </a:r>
            <a:endParaRPr lang="sv-SE" sz="1400" dirty="0"/>
          </a:p>
        </p:txBody>
      </p:sp>
    </p:spTree>
    <p:extLst>
      <p:ext uri="{BB962C8B-B14F-4D97-AF65-F5344CB8AC3E}">
        <p14:creationId xmlns:p14="http://schemas.microsoft.com/office/powerpoint/2010/main" val="3532769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vändaren\Documents\Bilder\Bilder PP Fvofbildande\Krokån 25 Utriven damm 2009-06-1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8" name="textruta 7"/>
          <p:cNvSpPr txBox="1"/>
          <p:nvPr/>
        </p:nvSpPr>
        <p:spPr>
          <a:xfrm>
            <a:off x="2795018" y="260648"/>
            <a:ext cx="4140461" cy="584775"/>
          </a:xfrm>
          <a:prstGeom prst="rect">
            <a:avLst/>
          </a:prstGeom>
          <a:noFill/>
        </p:spPr>
        <p:txBody>
          <a:bodyPr wrap="square" rtlCol="0">
            <a:spAutoFit/>
          </a:bodyPr>
          <a:lstStyle/>
          <a:p>
            <a:pPr algn="ctr"/>
            <a:r>
              <a:rPr lang="sv-SE" sz="3200" dirty="0" smtClean="0">
                <a:solidFill>
                  <a:schemeClr val="bg2">
                    <a:lumMod val="50000"/>
                  </a:schemeClr>
                </a:solidFill>
              </a:rPr>
              <a:t>STADGARNA</a:t>
            </a:r>
          </a:p>
        </p:txBody>
      </p:sp>
      <p:sp>
        <p:nvSpPr>
          <p:cNvPr id="10" name="textruta 9"/>
          <p:cNvSpPr txBox="1"/>
          <p:nvPr/>
        </p:nvSpPr>
        <p:spPr>
          <a:xfrm>
            <a:off x="2131092" y="1916832"/>
            <a:ext cx="5508611" cy="954107"/>
          </a:xfrm>
          <a:prstGeom prst="rect">
            <a:avLst/>
          </a:prstGeom>
          <a:noFill/>
        </p:spPr>
        <p:txBody>
          <a:bodyPr wrap="square" rtlCol="0">
            <a:spAutoFit/>
          </a:bodyPr>
          <a:lstStyle/>
          <a:p>
            <a:pPr algn="ctr"/>
            <a:r>
              <a:rPr lang="sv-SE" sz="2800" dirty="0" smtClean="0">
                <a:solidFill>
                  <a:schemeClr val="bg1"/>
                </a:solidFill>
              </a:rPr>
              <a:t>§ 10 </a:t>
            </a:r>
          </a:p>
          <a:p>
            <a:pPr algn="ctr"/>
            <a:r>
              <a:rPr lang="sv-SE" sz="2800" dirty="0" smtClean="0">
                <a:solidFill>
                  <a:schemeClr val="bg1"/>
                </a:solidFill>
              </a:rPr>
              <a:t>Röstning</a:t>
            </a:r>
          </a:p>
        </p:txBody>
      </p:sp>
      <p:sp>
        <p:nvSpPr>
          <p:cNvPr id="12" name="textruta 11"/>
          <p:cNvSpPr txBox="1"/>
          <p:nvPr/>
        </p:nvSpPr>
        <p:spPr>
          <a:xfrm>
            <a:off x="1264849" y="4077072"/>
            <a:ext cx="7200800" cy="2308324"/>
          </a:xfrm>
          <a:prstGeom prst="rect">
            <a:avLst/>
          </a:prstGeom>
          <a:solidFill>
            <a:srgbClr val="FFFFFF">
              <a:alpha val="34902"/>
            </a:srgb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sv-SE" dirty="0"/>
              <a:t>Paragrafen beskriver röstningsförfarandet vid stämman, till exempel i först hand acklamation, i andra hand rösträkning efter huvudtal, i tredje hand röstning efter andelstal (gäller enbart frågor om omfattning av medlemmarnas fiske eller ekonomiska frågor). Ingen får rösta för mer än 20 procent av det företrädda röstetalet på stämman</a:t>
            </a:r>
            <a:r>
              <a:rPr lang="sv-SE" dirty="0" smtClean="0"/>
              <a:t>.</a:t>
            </a:r>
          </a:p>
          <a:p>
            <a:pPr algn="just"/>
            <a:endParaRPr lang="sv-SE" dirty="0"/>
          </a:p>
          <a:p>
            <a:pPr algn="just"/>
            <a:r>
              <a:rPr lang="sv-SE" dirty="0"/>
              <a:t>Rösträtten ska utövas personligen eller genom behörigt ombud</a:t>
            </a:r>
          </a:p>
        </p:txBody>
      </p:sp>
    </p:spTree>
    <p:extLst>
      <p:ext uri="{BB962C8B-B14F-4D97-AF65-F5344CB8AC3E}">
        <p14:creationId xmlns:p14="http://schemas.microsoft.com/office/powerpoint/2010/main" val="20736127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landa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1543"/>
            <a:ext cx="9174783"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ruta 4"/>
          <p:cNvSpPr txBox="1"/>
          <p:nvPr/>
        </p:nvSpPr>
        <p:spPr>
          <a:xfrm>
            <a:off x="1264849" y="260648"/>
            <a:ext cx="6552728" cy="584775"/>
          </a:xfrm>
          <a:prstGeom prst="rect">
            <a:avLst/>
          </a:prstGeom>
          <a:noFill/>
        </p:spPr>
        <p:txBody>
          <a:bodyPr wrap="square" rtlCol="0">
            <a:spAutoFit/>
          </a:bodyPr>
          <a:lstStyle/>
          <a:p>
            <a:pPr algn="ctr"/>
            <a:r>
              <a:rPr lang="sv-SE" sz="3200" dirty="0" smtClean="0">
                <a:solidFill>
                  <a:schemeClr val="bg1"/>
                </a:solidFill>
              </a:rPr>
              <a:t>Verksamhet i fiskevårdsområdet</a:t>
            </a:r>
          </a:p>
        </p:txBody>
      </p:sp>
      <p:sp>
        <p:nvSpPr>
          <p:cNvPr id="6" name="textruta 5"/>
          <p:cNvSpPr txBox="1"/>
          <p:nvPr/>
        </p:nvSpPr>
        <p:spPr>
          <a:xfrm>
            <a:off x="962769" y="4293096"/>
            <a:ext cx="7200800" cy="2308324"/>
          </a:xfrm>
          <a:prstGeom prst="rect">
            <a:avLst/>
          </a:prstGeom>
          <a:solidFill>
            <a:srgbClr val="FFFFFF">
              <a:alpha val="29020"/>
            </a:srgb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sv-SE" dirty="0"/>
              <a:t>Den löpande verksamheten i en fiskevårdsområdesförening skiftar efter behov. </a:t>
            </a:r>
            <a:endParaRPr lang="sv-SE" dirty="0" smtClean="0"/>
          </a:p>
          <a:p>
            <a:pPr algn="just"/>
            <a:endParaRPr lang="sv-SE" dirty="0"/>
          </a:p>
          <a:p>
            <a:pPr algn="just"/>
            <a:r>
              <a:rPr lang="sv-SE" dirty="0" smtClean="0"/>
              <a:t>Som </a:t>
            </a:r>
            <a:r>
              <a:rPr lang="sv-SE" dirty="0"/>
              <a:t>riktlinje bör föreningen upprätta en förvaltnings- och utvecklingsplan (fiskevårdsplan). </a:t>
            </a:r>
            <a:endParaRPr lang="sv-SE" dirty="0" smtClean="0"/>
          </a:p>
          <a:p>
            <a:pPr algn="just"/>
            <a:endParaRPr lang="sv-SE" dirty="0"/>
          </a:p>
          <a:p>
            <a:pPr algn="just"/>
            <a:r>
              <a:rPr lang="sv-SE" dirty="0" smtClean="0"/>
              <a:t>Planen </a:t>
            </a:r>
            <a:r>
              <a:rPr lang="sv-SE" dirty="0"/>
              <a:t>är en grundinvestering i ett styrmedel för god förvaltning, genomtänkt fiskevård och utveckling av fisket. </a:t>
            </a:r>
            <a:r>
              <a:rPr lang="sv-SE" dirty="0" smtClean="0"/>
              <a:t> </a:t>
            </a:r>
            <a:endParaRPr lang="sv-SE" dirty="0"/>
          </a:p>
        </p:txBody>
      </p:sp>
      <p:sp>
        <p:nvSpPr>
          <p:cNvPr id="9" name="Ellips 8"/>
          <p:cNvSpPr/>
          <p:nvPr/>
        </p:nvSpPr>
        <p:spPr>
          <a:xfrm>
            <a:off x="6269405" y="975925"/>
            <a:ext cx="1872208" cy="1575792"/>
          </a:xfrm>
          <a:prstGeom prst="ellipse">
            <a:avLst/>
          </a:prstGeom>
          <a:solidFill>
            <a:srgbClr val="FFFFFF">
              <a:alpha val="0"/>
            </a:srgb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sv-SE" sz="1400" b="1" dirty="0" smtClean="0">
                <a:solidFill>
                  <a:schemeClr val="bg1"/>
                </a:solidFill>
                <a:latin typeface="Comic Sans MS" pitchFamily="66" charset="0"/>
              </a:rPr>
              <a:t>Service och Tillgänglighet</a:t>
            </a:r>
            <a:endParaRPr lang="sv-SE" sz="1400" b="1" dirty="0">
              <a:solidFill>
                <a:schemeClr val="bg1"/>
              </a:solidFill>
              <a:latin typeface="Comic Sans MS" pitchFamily="66" charset="0"/>
            </a:endParaRPr>
          </a:p>
        </p:txBody>
      </p:sp>
      <p:sp>
        <p:nvSpPr>
          <p:cNvPr id="10" name="Ellips 9"/>
          <p:cNvSpPr/>
          <p:nvPr/>
        </p:nvSpPr>
        <p:spPr>
          <a:xfrm>
            <a:off x="517347" y="1133128"/>
            <a:ext cx="1534373" cy="1395772"/>
          </a:xfrm>
          <a:prstGeom prst="ellipse">
            <a:avLst/>
          </a:prstGeom>
          <a:solidFill>
            <a:srgbClr val="FFFFFF">
              <a:alpha val="0"/>
            </a:srgb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sv-SE" sz="1400" b="1" dirty="0" smtClean="0">
                <a:solidFill>
                  <a:schemeClr val="bg1"/>
                </a:solidFill>
                <a:latin typeface="Comic Sans MS" pitchFamily="66" charset="0"/>
              </a:rPr>
              <a:t>Fiskevård</a:t>
            </a:r>
            <a:endParaRPr lang="sv-SE" sz="1400" b="1" dirty="0">
              <a:solidFill>
                <a:schemeClr val="bg1"/>
              </a:solidFill>
              <a:latin typeface="Comic Sans MS" pitchFamily="66" charset="0"/>
            </a:endParaRPr>
          </a:p>
        </p:txBody>
      </p:sp>
      <p:sp>
        <p:nvSpPr>
          <p:cNvPr id="11" name="Ellips 10"/>
          <p:cNvSpPr/>
          <p:nvPr/>
        </p:nvSpPr>
        <p:spPr>
          <a:xfrm>
            <a:off x="3170679" y="1033499"/>
            <a:ext cx="1645552" cy="1495401"/>
          </a:xfrm>
          <a:prstGeom prst="ellipse">
            <a:avLst/>
          </a:prstGeom>
          <a:solidFill>
            <a:srgbClr val="FFFFFF">
              <a:alpha val="0"/>
            </a:srgb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sv-SE" sz="1400" b="1" dirty="0" smtClean="0">
                <a:solidFill>
                  <a:schemeClr val="bg1"/>
                </a:solidFill>
                <a:latin typeface="Comic Sans MS" pitchFamily="66" charset="0"/>
              </a:rPr>
              <a:t>Fisketillsyn</a:t>
            </a:r>
            <a:endParaRPr lang="sv-SE" sz="1400" b="1" dirty="0">
              <a:solidFill>
                <a:schemeClr val="bg1"/>
              </a:solidFill>
              <a:latin typeface="Comic Sans MS" pitchFamily="66" charset="0"/>
            </a:endParaRPr>
          </a:p>
        </p:txBody>
      </p:sp>
      <p:sp>
        <p:nvSpPr>
          <p:cNvPr id="13" name="Ellips 12"/>
          <p:cNvSpPr/>
          <p:nvPr/>
        </p:nvSpPr>
        <p:spPr>
          <a:xfrm>
            <a:off x="5292080" y="2996952"/>
            <a:ext cx="1398741" cy="1296144"/>
          </a:xfrm>
          <a:prstGeom prst="ellipse">
            <a:avLst/>
          </a:prstGeom>
          <a:solidFill>
            <a:srgbClr val="FFFFFF">
              <a:alpha val="0"/>
            </a:srgb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sv-SE" sz="1400" b="1" dirty="0" smtClean="0">
                <a:solidFill>
                  <a:schemeClr val="bg1"/>
                </a:solidFill>
                <a:latin typeface="Comic Sans MS" pitchFamily="66" charset="0"/>
              </a:rPr>
              <a:t>Driften</a:t>
            </a:r>
            <a:endParaRPr lang="sv-SE" sz="1400" b="1" dirty="0">
              <a:solidFill>
                <a:schemeClr val="bg1"/>
              </a:solidFill>
              <a:latin typeface="Comic Sans MS" pitchFamily="66" charset="0"/>
            </a:endParaRPr>
          </a:p>
        </p:txBody>
      </p:sp>
      <p:sp>
        <p:nvSpPr>
          <p:cNvPr id="14" name="Ellips 13"/>
          <p:cNvSpPr/>
          <p:nvPr/>
        </p:nvSpPr>
        <p:spPr>
          <a:xfrm>
            <a:off x="3164428" y="2960273"/>
            <a:ext cx="1398741" cy="1296144"/>
          </a:xfrm>
          <a:prstGeom prst="ellipse">
            <a:avLst/>
          </a:prstGeom>
          <a:solidFill>
            <a:srgbClr val="FFFFFF">
              <a:alpha val="0"/>
            </a:srgb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sv-SE" sz="1400" b="1" dirty="0" smtClean="0">
                <a:solidFill>
                  <a:schemeClr val="bg1"/>
                </a:solidFill>
                <a:latin typeface="Comic Sans MS" pitchFamily="66" charset="0"/>
              </a:rPr>
              <a:t>Medlemsvård</a:t>
            </a:r>
            <a:endParaRPr lang="sv-SE" sz="1400" b="1" dirty="0">
              <a:solidFill>
                <a:schemeClr val="bg1"/>
              </a:solidFill>
              <a:latin typeface="Comic Sans MS" pitchFamily="66" charset="0"/>
            </a:endParaRPr>
          </a:p>
        </p:txBody>
      </p:sp>
      <p:sp>
        <p:nvSpPr>
          <p:cNvPr id="15" name="Ellips 14"/>
          <p:cNvSpPr/>
          <p:nvPr/>
        </p:nvSpPr>
        <p:spPr>
          <a:xfrm>
            <a:off x="182757" y="2792111"/>
            <a:ext cx="1532125" cy="1423392"/>
          </a:xfrm>
          <a:prstGeom prst="ellipse">
            <a:avLst/>
          </a:prstGeom>
          <a:solidFill>
            <a:srgbClr val="FFFFFF">
              <a:alpha val="0"/>
            </a:srgb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sv-SE" sz="1400" b="1" dirty="0" smtClean="0">
                <a:solidFill>
                  <a:schemeClr val="bg1"/>
                </a:solidFill>
                <a:latin typeface="Comic Sans MS" pitchFamily="66" charset="0"/>
              </a:rPr>
              <a:t>Betydelse för bygden</a:t>
            </a:r>
            <a:endParaRPr lang="sv-SE" sz="1400" b="1" dirty="0">
              <a:solidFill>
                <a:schemeClr val="bg1"/>
              </a:solidFill>
              <a:latin typeface="Comic Sans MS" pitchFamily="66" charset="0"/>
            </a:endParaRPr>
          </a:p>
        </p:txBody>
      </p:sp>
    </p:spTree>
    <p:extLst>
      <p:ext uri="{BB962C8B-B14F-4D97-AF65-F5344CB8AC3E}">
        <p14:creationId xmlns:p14="http://schemas.microsoft.com/office/powerpoint/2010/main" val="37589694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nvändaren\Documents\Nya hemsidan\Kenneths bilder\IMG_200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p:cNvSpPr txBox="1"/>
          <p:nvPr/>
        </p:nvSpPr>
        <p:spPr>
          <a:xfrm>
            <a:off x="1211640" y="332656"/>
            <a:ext cx="6696744" cy="584775"/>
          </a:xfrm>
          <a:prstGeom prst="rect">
            <a:avLst/>
          </a:prstGeom>
          <a:noFill/>
        </p:spPr>
        <p:txBody>
          <a:bodyPr wrap="square" rtlCol="0">
            <a:spAutoFit/>
          </a:bodyPr>
          <a:lstStyle/>
          <a:p>
            <a:pPr algn="ctr"/>
            <a:r>
              <a:rPr lang="sv-SE" sz="3200" dirty="0" smtClean="0">
                <a:solidFill>
                  <a:schemeClr val="bg2">
                    <a:lumMod val="50000"/>
                  </a:schemeClr>
                </a:solidFill>
              </a:rPr>
              <a:t>Förändring av fiskevårdsområde</a:t>
            </a:r>
          </a:p>
        </p:txBody>
      </p:sp>
      <p:sp>
        <p:nvSpPr>
          <p:cNvPr id="5" name="textruta 4"/>
          <p:cNvSpPr txBox="1"/>
          <p:nvPr/>
        </p:nvSpPr>
        <p:spPr>
          <a:xfrm>
            <a:off x="2193694" y="1688663"/>
            <a:ext cx="4732635" cy="523220"/>
          </a:xfrm>
          <a:prstGeom prst="rect">
            <a:avLst/>
          </a:prstGeom>
          <a:noFill/>
        </p:spPr>
        <p:txBody>
          <a:bodyPr wrap="square" rtlCol="0">
            <a:spAutoFit/>
          </a:bodyPr>
          <a:lstStyle/>
          <a:p>
            <a:pPr algn="ctr"/>
            <a:r>
              <a:rPr lang="sv-SE" sz="2800" dirty="0" smtClean="0">
                <a:solidFill>
                  <a:srgbClr val="FFFFFF"/>
                </a:solidFill>
              </a:rPr>
              <a:t>Sammanslagning</a:t>
            </a:r>
          </a:p>
        </p:txBody>
      </p:sp>
      <p:sp>
        <p:nvSpPr>
          <p:cNvPr id="6" name="textruta 5"/>
          <p:cNvSpPr txBox="1"/>
          <p:nvPr/>
        </p:nvSpPr>
        <p:spPr>
          <a:xfrm>
            <a:off x="755576" y="3438266"/>
            <a:ext cx="7776864" cy="3139321"/>
          </a:xfrm>
          <a:prstGeom prst="rect">
            <a:avLst/>
          </a:prstGeom>
          <a:solidFill>
            <a:srgbClr val="FFFFFF">
              <a:alpha val="29020"/>
            </a:srgb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sv-SE" dirty="0"/>
              <a:t>För att slå ihop två eller flera fiskevårdsområden fordras en gemensam ansökan till Länsstyrelsen från de berörda föreningarna. Enskilda fiskerättsägare kan inte ansöka om sammanslagning av hela fiskevårdsområden. </a:t>
            </a:r>
            <a:endParaRPr lang="sv-SE" dirty="0" smtClean="0"/>
          </a:p>
          <a:p>
            <a:pPr algn="just"/>
            <a:endParaRPr lang="sv-SE" dirty="0"/>
          </a:p>
          <a:p>
            <a:pPr algn="just"/>
            <a:r>
              <a:rPr lang="sv-SE" dirty="0" smtClean="0"/>
              <a:t>Vanligtvis </a:t>
            </a:r>
            <a:r>
              <a:rPr lang="sv-SE" dirty="0"/>
              <a:t>görs då en ny förrättning för att upprätta en ny och aktuell fiskerättsförteckning och utarbeta nya gemensamma stadgar. </a:t>
            </a:r>
            <a:endParaRPr lang="sv-SE" dirty="0" smtClean="0"/>
          </a:p>
          <a:p>
            <a:pPr algn="just"/>
            <a:endParaRPr lang="sv-SE" dirty="0"/>
          </a:p>
          <a:p>
            <a:pPr algn="just"/>
            <a:r>
              <a:rPr lang="sv-SE" dirty="0" smtClean="0"/>
              <a:t>Om </a:t>
            </a:r>
            <a:r>
              <a:rPr lang="sv-SE" dirty="0"/>
              <a:t>det finns välgrundade fiskerättsförteckningar kan förrättningen genomföras utan alltför stora kostnader och det rimliga är att de inblandade föreningarna finansierar sammanslagningen. </a:t>
            </a:r>
            <a:r>
              <a:rPr lang="sv-SE" dirty="0" smtClean="0"/>
              <a:t> </a:t>
            </a:r>
            <a:endParaRPr lang="sv-SE" dirty="0"/>
          </a:p>
        </p:txBody>
      </p:sp>
    </p:spTree>
    <p:extLst>
      <p:ext uri="{BB962C8B-B14F-4D97-AF65-F5344CB8AC3E}">
        <p14:creationId xmlns:p14="http://schemas.microsoft.com/office/powerpoint/2010/main" val="27327309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9" descr="Nissan Militärvadet 2010-08-20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96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ruta 6"/>
          <p:cNvSpPr txBox="1"/>
          <p:nvPr/>
        </p:nvSpPr>
        <p:spPr>
          <a:xfrm>
            <a:off x="1295636" y="476672"/>
            <a:ext cx="6696744" cy="584775"/>
          </a:xfrm>
          <a:prstGeom prst="rect">
            <a:avLst/>
          </a:prstGeom>
          <a:noFill/>
        </p:spPr>
        <p:txBody>
          <a:bodyPr wrap="square" rtlCol="0">
            <a:spAutoFit/>
          </a:bodyPr>
          <a:lstStyle/>
          <a:p>
            <a:pPr algn="ctr"/>
            <a:r>
              <a:rPr lang="sv-SE" sz="3200" dirty="0" smtClean="0">
                <a:solidFill>
                  <a:schemeClr val="bg2">
                    <a:lumMod val="50000"/>
                  </a:schemeClr>
                </a:solidFill>
              </a:rPr>
              <a:t>Förändring av fiskevårdsområde</a:t>
            </a:r>
          </a:p>
        </p:txBody>
      </p:sp>
      <p:sp>
        <p:nvSpPr>
          <p:cNvPr id="9" name="textruta 8"/>
          <p:cNvSpPr txBox="1"/>
          <p:nvPr/>
        </p:nvSpPr>
        <p:spPr>
          <a:xfrm>
            <a:off x="2781087" y="1688663"/>
            <a:ext cx="3725842" cy="523220"/>
          </a:xfrm>
          <a:prstGeom prst="rect">
            <a:avLst/>
          </a:prstGeom>
          <a:noFill/>
        </p:spPr>
        <p:txBody>
          <a:bodyPr wrap="square" rtlCol="0">
            <a:spAutoFit/>
          </a:bodyPr>
          <a:lstStyle/>
          <a:p>
            <a:pPr algn="ctr"/>
            <a:r>
              <a:rPr lang="sv-SE" sz="2800" dirty="0" smtClean="0">
                <a:solidFill>
                  <a:schemeClr val="bg2">
                    <a:lumMod val="50000"/>
                  </a:schemeClr>
                </a:solidFill>
              </a:rPr>
              <a:t>Uppdelning</a:t>
            </a:r>
          </a:p>
        </p:txBody>
      </p:sp>
      <p:sp>
        <p:nvSpPr>
          <p:cNvPr id="11" name="textruta 10"/>
          <p:cNvSpPr txBox="1"/>
          <p:nvPr/>
        </p:nvSpPr>
        <p:spPr>
          <a:xfrm>
            <a:off x="755576" y="3861048"/>
            <a:ext cx="7776864" cy="1477328"/>
          </a:xfrm>
          <a:prstGeom prst="rect">
            <a:avLst/>
          </a:prstGeom>
          <a:solidFill>
            <a:srgbClr val="FFFFFF">
              <a:alpha val="34902"/>
            </a:srgb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sv-SE" dirty="0"/>
              <a:t>Uppdelning av ett fiskevårdsområde kan ske i undantagsfall och på begäran av föreningen eller av enskilda fiskerättsägare. </a:t>
            </a:r>
            <a:endParaRPr lang="sv-SE" dirty="0" smtClean="0"/>
          </a:p>
          <a:p>
            <a:pPr algn="just"/>
            <a:endParaRPr lang="sv-SE" dirty="0"/>
          </a:p>
          <a:p>
            <a:pPr algn="just"/>
            <a:r>
              <a:rPr lang="sv-SE" dirty="0" smtClean="0"/>
              <a:t>För </a:t>
            </a:r>
            <a:r>
              <a:rPr lang="sv-SE" dirty="0"/>
              <a:t>att Länsstyrelsen ska besluta om en uppdelning krävs att opinionsläget är sådant att den fortsatta verksamheten påverkas.</a:t>
            </a:r>
          </a:p>
        </p:txBody>
      </p:sp>
    </p:spTree>
    <p:extLst>
      <p:ext uri="{BB962C8B-B14F-4D97-AF65-F5344CB8AC3E}">
        <p14:creationId xmlns:p14="http://schemas.microsoft.com/office/powerpoint/2010/main" val="24813214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Bild 0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609" y="0"/>
            <a:ext cx="912524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ruta 5"/>
          <p:cNvSpPr txBox="1"/>
          <p:nvPr/>
        </p:nvSpPr>
        <p:spPr>
          <a:xfrm>
            <a:off x="1313637" y="332656"/>
            <a:ext cx="6696744" cy="584775"/>
          </a:xfrm>
          <a:prstGeom prst="rect">
            <a:avLst/>
          </a:prstGeom>
          <a:noFill/>
        </p:spPr>
        <p:txBody>
          <a:bodyPr wrap="square" rtlCol="0">
            <a:spAutoFit/>
          </a:bodyPr>
          <a:lstStyle/>
          <a:p>
            <a:pPr algn="ctr"/>
            <a:r>
              <a:rPr lang="sv-SE" sz="3200" dirty="0" smtClean="0">
                <a:solidFill>
                  <a:schemeClr val="bg1"/>
                </a:solidFill>
              </a:rPr>
              <a:t>Förändring av fiskevårdsområde</a:t>
            </a:r>
          </a:p>
        </p:txBody>
      </p:sp>
      <p:sp>
        <p:nvSpPr>
          <p:cNvPr id="7" name="textruta 6"/>
          <p:cNvSpPr txBox="1"/>
          <p:nvPr/>
        </p:nvSpPr>
        <p:spPr>
          <a:xfrm>
            <a:off x="2051720" y="2204864"/>
            <a:ext cx="5508611" cy="523220"/>
          </a:xfrm>
          <a:prstGeom prst="rect">
            <a:avLst/>
          </a:prstGeom>
          <a:solidFill>
            <a:srgbClr val="A9CCEE">
              <a:alpha val="38824"/>
            </a:srgbClr>
          </a:solidFill>
        </p:spPr>
        <p:txBody>
          <a:bodyPr wrap="square" rtlCol="0">
            <a:spAutoFit/>
          </a:bodyPr>
          <a:lstStyle/>
          <a:p>
            <a:pPr algn="ctr"/>
            <a:r>
              <a:rPr lang="sv-SE" sz="2800" dirty="0" smtClean="0">
                <a:solidFill>
                  <a:schemeClr val="bg1"/>
                </a:solidFill>
              </a:rPr>
              <a:t>Anslutning/Uteslutning</a:t>
            </a:r>
          </a:p>
        </p:txBody>
      </p:sp>
      <p:sp>
        <p:nvSpPr>
          <p:cNvPr id="9" name="textruta 8"/>
          <p:cNvSpPr txBox="1"/>
          <p:nvPr/>
        </p:nvSpPr>
        <p:spPr>
          <a:xfrm>
            <a:off x="217747" y="3590973"/>
            <a:ext cx="8712968" cy="3139321"/>
          </a:xfrm>
          <a:prstGeom prst="rect">
            <a:avLst/>
          </a:prstGeom>
          <a:solidFill>
            <a:srgbClr val="FFFFFF">
              <a:alpha val="29020"/>
            </a:srgb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sv-SE" dirty="0" smtClean="0">
                <a:solidFill>
                  <a:srgbClr val="FF0000"/>
                </a:solidFill>
              </a:rPr>
              <a:t>Anslutning</a:t>
            </a:r>
            <a:r>
              <a:rPr lang="sv-SE" dirty="0" smtClean="0"/>
              <a:t> </a:t>
            </a:r>
            <a:r>
              <a:rPr lang="sv-SE" dirty="0"/>
              <a:t>av ett fiske till ett fiskevårdsområde kan genomföras på begäran av fiskets ägare och, i förekommande fall, av den förening där fisket tidigare varit anslutet</a:t>
            </a:r>
            <a:r>
              <a:rPr lang="sv-SE" dirty="0" smtClean="0"/>
              <a:t>.</a:t>
            </a:r>
          </a:p>
          <a:p>
            <a:pPr algn="just"/>
            <a:endParaRPr lang="sv-SE" dirty="0"/>
          </a:p>
          <a:p>
            <a:pPr algn="just"/>
            <a:r>
              <a:rPr lang="sv-SE" dirty="0"/>
              <a:t>Ansökan om </a:t>
            </a:r>
            <a:r>
              <a:rPr lang="sv-SE" dirty="0">
                <a:solidFill>
                  <a:srgbClr val="FF0000"/>
                </a:solidFill>
              </a:rPr>
              <a:t>uteslutning</a:t>
            </a:r>
            <a:r>
              <a:rPr lang="sv-SE" dirty="0"/>
              <a:t> av fiske kan göras av fiskevårdsområdesförening eller av den enskilde fiskerättsägaren. </a:t>
            </a:r>
            <a:endParaRPr lang="sv-SE" dirty="0" smtClean="0"/>
          </a:p>
          <a:p>
            <a:pPr algn="just"/>
            <a:endParaRPr lang="sv-SE" dirty="0"/>
          </a:p>
          <a:p>
            <a:pPr algn="just"/>
            <a:r>
              <a:rPr lang="sv-SE" dirty="0" smtClean="0"/>
              <a:t>Uteslutning </a:t>
            </a:r>
            <a:r>
              <a:rPr lang="sv-SE" dirty="0"/>
              <a:t>kan ske på samma grunder som uppdelning av ett fiskevårdsområde. Vid sådana förändringar prövas bland annat om fisket, eller fiskena, kan utgöra en egen enhet för fiskevård och om kvarvarande fisken även i fortsättningen kan utgöra ett lämpligt område. </a:t>
            </a:r>
          </a:p>
        </p:txBody>
      </p:sp>
    </p:spTree>
    <p:extLst>
      <p:ext uri="{BB962C8B-B14F-4D97-AF65-F5344CB8AC3E}">
        <p14:creationId xmlns:p14="http://schemas.microsoft.com/office/powerpoint/2010/main" val="41320575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vändaren\Documents\Projekt\Projetansökningar HaV\PP Fiskevårdsområdesbildande\Bilder PP Fvofbildande\bild viola 7.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998"/>
            <a:ext cx="9142669" cy="6858998"/>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p:cNvSpPr txBox="1"/>
          <p:nvPr/>
        </p:nvSpPr>
        <p:spPr>
          <a:xfrm>
            <a:off x="755576" y="620688"/>
            <a:ext cx="7560840" cy="1077218"/>
          </a:xfrm>
          <a:prstGeom prst="rect">
            <a:avLst/>
          </a:prstGeom>
          <a:noFill/>
        </p:spPr>
        <p:txBody>
          <a:bodyPr wrap="square" rtlCol="0">
            <a:spAutoFit/>
          </a:bodyPr>
          <a:lstStyle/>
          <a:p>
            <a:pPr algn="ctr"/>
            <a:endParaRPr lang="sv-SE" sz="800" dirty="0" smtClean="0"/>
          </a:p>
          <a:p>
            <a:pPr algn="ctr"/>
            <a:r>
              <a:rPr lang="sv-SE" sz="3200" dirty="0" smtClean="0"/>
              <a:t>VAD ÄR ETT FISKEVÅRDSOMRÅDE ?</a:t>
            </a:r>
          </a:p>
          <a:p>
            <a:pPr algn="ctr"/>
            <a:r>
              <a:rPr lang="sv-SE" sz="2400" dirty="0" smtClean="0"/>
              <a:t>Syfte och fördelar</a:t>
            </a:r>
            <a:endParaRPr lang="sv-SE" sz="2400" dirty="0"/>
          </a:p>
        </p:txBody>
      </p:sp>
      <p:sp>
        <p:nvSpPr>
          <p:cNvPr id="2" name="textruta 1"/>
          <p:cNvSpPr txBox="1"/>
          <p:nvPr/>
        </p:nvSpPr>
        <p:spPr>
          <a:xfrm>
            <a:off x="467544" y="1772816"/>
            <a:ext cx="7704856" cy="5078313"/>
          </a:xfrm>
          <a:prstGeom prst="rect">
            <a:avLst/>
          </a:prstGeom>
          <a:solidFill>
            <a:srgbClr val="FFFFFF">
              <a:alpha val="25098"/>
            </a:srgbClr>
          </a:solidFill>
          <a:ln>
            <a:noFill/>
          </a:ln>
          <a:effectLst>
            <a:softEdge rad="317500"/>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sv-SE" b="1" i="1" dirty="0" smtClean="0">
                <a:solidFill>
                  <a:srgbClr val="FF0000"/>
                </a:solidFill>
              </a:rPr>
              <a:t>Att </a:t>
            </a:r>
            <a:r>
              <a:rPr lang="sv-SE" b="1" i="1" dirty="0">
                <a:solidFill>
                  <a:srgbClr val="FF0000"/>
                </a:solidFill>
              </a:rPr>
              <a:t>äga fiskevatten innebär både en skyldighet och en möjlighet. Många små fastigheter kan inte förvalta och utveckla sina fiskevatten var för sig. Samordning och gemensam förvaltning är en förutsättning för att bevara, förvalta och utveckla </a:t>
            </a:r>
            <a:r>
              <a:rPr lang="sv-SE" b="1" i="1" dirty="0" smtClean="0">
                <a:solidFill>
                  <a:srgbClr val="FF0000"/>
                </a:solidFill>
              </a:rPr>
              <a:t>fiskevattenresursen</a:t>
            </a:r>
          </a:p>
          <a:p>
            <a:pPr algn="ctr"/>
            <a:endParaRPr lang="sv-SE" b="1" i="1" dirty="0">
              <a:solidFill>
                <a:srgbClr val="FF0000"/>
              </a:solidFill>
            </a:endParaRPr>
          </a:p>
          <a:p>
            <a:endParaRPr lang="sv-SE" dirty="0" smtClean="0">
              <a:solidFill>
                <a:srgbClr val="FF0000"/>
              </a:solidFill>
            </a:endParaRPr>
          </a:p>
          <a:p>
            <a:endParaRPr lang="sv-SE" sz="1200" dirty="0">
              <a:solidFill>
                <a:srgbClr val="FF0000"/>
              </a:solidFill>
            </a:endParaRPr>
          </a:p>
          <a:p>
            <a:pPr algn="just"/>
            <a:r>
              <a:rPr lang="sv-SE" dirty="0">
                <a:solidFill>
                  <a:srgbClr val="FF0000"/>
                </a:solidFill>
                <a:latin typeface="Book Antiqua"/>
                <a:sym typeface="Wingdings"/>
              </a:rPr>
              <a:t>► </a:t>
            </a:r>
            <a:r>
              <a:rPr lang="sv-SE" dirty="0" smtClean="0">
                <a:solidFill>
                  <a:srgbClr val="FF0000"/>
                </a:solidFill>
              </a:rPr>
              <a:t>Fiskevårdsområdesföreningen </a:t>
            </a:r>
            <a:r>
              <a:rPr lang="sv-SE" dirty="0">
                <a:solidFill>
                  <a:srgbClr val="FF0000"/>
                </a:solidFill>
              </a:rPr>
              <a:t>är den förvaltningsform som bäst kan möta dessa krav och möjligheter. </a:t>
            </a:r>
            <a:endParaRPr lang="sv-SE" dirty="0" smtClean="0">
              <a:solidFill>
                <a:srgbClr val="FF0000"/>
              </a:solidFill>
            </a:endParaRPr>
          </a:p>
          <a:p>
            <a:pPr algn="just"/>
            <a:endParaRPr lang="sv-SE" dirty="0">
              <a:solidFill>
                <a:srgbClr val="FF0000"/>
              </a:solidFill>
            </a:endParaRPr>
          </a:p>
          <a:p>
            <a:pPr algn="just"/>
            <a:r>
              <a:rPr lang="sv-SE" dirty="0">
                <a:solidFill>
                  <a:srgbClr val="FF0000"/>
                </a:solidFill>
                <a:latin typeface="Book Antiqua"/>
                <a:sym typeface="Wingdings"/>
              </a:rPr>
              <a:t>► </a:t>
            </a:r>
            <a:r>
              <a:rPr lang="sv-SE" dirty="0" smtClean="0">
                <a:solidFill>
                  <a:srgbClr val="FF0000"/>
                </a:solidFill>
              </a:rPr>
              <a:t>Fiskevårdsområdet </a:t>
            </a:r>
            <a:r>
              <a:rPr lang="sv-SE" dirty="0">
                <a:solidFill>
                  <a:srgbClr val="FF0000"/>
                </a:solidFill>
              </a:rPr>
              <a:t>är en skräddarsydd konstruktion för att kunna utveckla fiskevattnen och öka värdet på fiskerätten.</a:t>
            </a:r>
          </a:p>
          <a:p>
            <a:pPr algn="just"/>
            <a:endParaRPr lang="sv-SE" dirty="0" smtClean="0">
              <a:solidFill>
                <a:srgbClr val="FF0000"/>
              </a:solidFill>
            </a:endParaRPr>
          </a:p>
          <a:p>
            <a:pPr algn="just"/>
            <a:r>
              <a:rPr lang="sv-SE" dirty="0">
                <a:solidFill>
                  <a:srgbClr val="FF0000"/>
                </a:solidFill>
                <a:latin typeface="Book Antiqua"/>
                <a:sym typeface="Wingdings"/>
              </a:rPr>
              <a:t>► </a:t>
            </a:r>
            <a:r>
              <a:rPr lang="sv-SE" dirty="0" smtClean="0">
                <a:solidFill>
                  <a:srgbClr val="FF0000"/>
                </a:solidFill>
              </a:rPr>
              <a:t>Inom </a:t>
            </a:r>
            <a:r>
              <a:rPr lang="sv-SE" dirty="0">
                <a:solidFill>
                  <a:srgbClr val="FF0000"/>
                </a:solidFill>
              </a:rPr>
              <a:t>ett fiskevårdsområde ryms alla former av fiskerättsägande, både samfällt och skiftat. </a:t>
            </a:r>
            <a:r>
              <a:rPr lang="sv-SE" dirty="0" smtClean="0">
                <a:solidFill>
                  <a:srgbClr val="FF0000"/>
                </a:solidFill>
              </a:rPr>
              <a:t> </a:t>
            </a:r>
            <a:endParaRPr lang="sv-SE" dirty="0">
              <a:solidFill>
                <a:srgbClr val="FF0000"/>
              </a:solidFill>
            </a:endParaRPr>
          </a:p>
          <a:p>
            <a:pPr algn="just"/>
            <a:endParaRPr lang="sv-SE" dirty="0" smtClean="0">
              <a:solidFill>
                <a:srgbClr val="FF0000"/>
              </a:solidFill>
            </a:endParaRPr>
          </a:p>
          <a:p>
            <a:pPr algn="ctr"/>
            <a:r>
              <a:rPr lang="sv-SE" b="1" dirty="0" smtClean="0">
                <a:solidFill>
                  <a:srgbClr val="FF0000"/>
                </a:solidFill>
              </a:rPr>
              <a:t>Fiskevårdsområdet </a:t>
            </a:r>
            <a:r>
              <a:rPr lang="sv-SE" b="1" dirty="0">
                <a:solidFill>
                  <a:srgbClr val="FF0000"/>
                </a:solidFill>
              </a:rPr>
              <a:t>förvaltas av en </a:t>
            </a:r>
            <a:r>
              <a:rPr lang="sv-SE" b="1" dirty="0" smtClean="0">
                <a:solidFill>
                  <a:srgbClr val="FF0000"/>
                </a:solidFill>
              </a:rPr>
              <a:t>fiskevårdsområdesförening</a:t>
            </a:r>
          </a:p>
        </p:txBody>
      </p:sp>
      <p:sp>
        <p:nvSpPr>
          <p:cNvPr id="3" name="Ned 2"/>
          <p:cNvSpPr/>
          <p:nvPr/>
        </p:nvSpPr>
        <p:spPr>
          <a:xfrm>
            <a:off x="3429584" y="3212976"/>
            <a:ext cx="1646472"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950671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nvändaren\Documents\Bilder\Bilder PP Fvofbildande\Fiskelycka i Byasjön, Åkulla Bokskogar.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p:cNvSpPr txBox="1"/>
          <p:nvPr/>
        </p:nvSpPr>
        <p:spPr>
          <a:xfrm>
            <a:off x="1310376" y="188640"/>
            <a:ext cx="6408712" cy="523220"/>
          </a:xfrm>
          <a:prstGeom prst="rect">
            <a:avLst/>
          </a:prstGeom>
          <a:noFill/>
        </p:spPr>
        <p:txBody>
          <a:bodyPr wrap="square" rtlCol="0">
            <a:spAutoFit/>
          </a:bodyPr>
          <a:lstStyle/>
          <a:p>
            <a:pPr algn="ctr"/>
            <a:r>
              <a:rPr lang="sv-SE" sz="2800" dirty="0" smtClean="0"/>
              <a:t>Fördelar med fiskevårdsområdet</a:t>
            </a:r>
            <a:endParaRPr lang="sv-SE" sz="2800" dirty="0"/>
          </a:p>
        </p:txBody>
      </p:sp>
      <p:sp>
        <p:nvSpPr>
          <p:cNvPr id="2" name="textruta 1"/>
          <p:cNvSpPr txBox="1"/>
          <p:nvPr/>
        </p:nvSpPr>
        <p:spPr>
          <a:xfrm>
            <a:off x="3203848" y="3040272"/>
            <a:ext cx="2664296" cy="461665"/>
          </a:xfrm>
          <a:prstGeom prst="rect">
            <a:avLst/>
          </a:prstGeom>
          <a:solidFill>
            <a:srgbClr val="FFFFFF">
              <a:alpha val="50196"/>
            </a:srgbClr>
          </a:solidFill>
          <a:effectLst>
            <a:glow rad="228600">
              <a:schemeClr val="accent4">
                <a:satMod val="175000"/>
                <a:alpha val="40000"/>
              </a:schemeClr>
            </a:glow>
            <a:softEdge rad="63500"/>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sv-SE" sz="2400" b="1" dirty="0" smtClean="0"/>
              <a:t>Fiskeupplåtelser</a:t>
            </a:r>
            <a:endParaRPr lang="sv-SE" sz="2400" b="1" dirty="0"/>
          </a:p>
        </p:txBody>
      </p:sp>
      <p:sp>
        <p:nvSpPr>
          <p:cNvPr id="3" name="textruta 2"/>
          <p:cNvSpPr txBox="1"/>
          <p:nvPr/>
        </p:nvSpPr>
        <p:spPr>
          <a:xfrm>
            <a:off x="395536" y="5013176"/>
            <a:ext cx="8280920" cy="1477328"/>
          </a:xfrm>
          <a:prstGeom prst="rect">
            <a:avLst/>
          </a:prstGeom>
          <a:solidFill>
            <a:srgbClr val="FFFFFF">
              <a:alpha val="20000"/>
            </a:srgbClr>
          </a:solidFill>
          <a:ln>
            <a:solidFill>
              <a:srgbClr val="629DD1">
                <a:alpha val="12157"/>
              </a:srgb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sv-SE" b="1" dirty="0"/>
              <a:t>D</a:t>
            </a:r>
            <a:r>
              <a:rPr lang="sv-SE" b="1" dirty="0" smtClean="0"/>
              <a:t>et </a:t>
            </a:r>
            <a:r>
              <a:rPr lang="sv-SE" b="1" dirty="0"/>
              <a:t>blir enklare att sälja fiskekort och </a:t>
            </a:r>
            <a:r>
              <a:rPr lang="sv-SE" b="1" dirty="0" smtClean="0"/>
              <a:t>fiskekorten </a:t>
            </a:r>
            <a:r>
              <a:rPr lang="sv-SE" b="1" dirty="0"/>
              <a:t>kan omfatta större sammanhängande områden. </a:t>
            </a:r>
            <a:endParaRPr lang="sv-SE" b="1" dirty="0" smtClean="0"/>
          </a:p>
          <a:p>
            <a:pPr algn="just"/>
            <a:endParaRPr lang="sv-SE" b="1" dirty="0"/>
          </a:p>
          <a:p>
            <a:pPr algn="just"/>
            <a:r>
              <a:rPr lang="sv-SE" b="1" dirty="0" smtClean="0"/>
              <a:t>Fler </a:t>
            </a:r>
            <a:r>
              <a:rPr lang="sv-SE" b="1" dirty="0"/>
              <a:t>människor får tillgång till fiske samtidigt som fiskerättsägarna får intäkter från försäljningen. </a:t>
            </a:r>
          </a:p>
        </p:txBody>
      </p:sp>
    </p:spTree>
    <p:extLst>
      <p:ext uri="{BB962C8B-B14F-4D97-AF65-F5344CB8AC3E}">
        <p14:creationId xmlns:p14="http://schemas.microsoft.com/office/powerpoint/2010/main" val="39870887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vändaren\Documents\Bilder\Bokbilder\Himleån Horsabäcken omlöp svinahuset 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ruta 5"/>
          <p:cNvSpPr txBox="1"/>
          <p:nvPr/>
        </p:nvSpPr>
        <p:spPr>
          <a:xfrm>
            <a:off x="1403648" y="641430"/>
            <a:ext cx="6408712" cy="523220"/>
          </a:xfrm>
          <a:prstGeom prst="rect">
            <a:avLst/>
          </a:prstGeom>
          <a:noFill/>
        </p:spPr>
        <p:txBody>
          <a:bodyPr wrap="square" rtlCol="0">
            <a:spAutoFit/>
          </a:bodyPr>
          <a:lstStyle/>
          <a:p>
            <a:pPr algn="ctr"/>
            <a:r>
              <a:rPr lang="sv-SE" sz="2800" dirty="0" smtClean="0">
                <a:solidFill>
                  <a:schemeClr val="bg1"/>
                </a:solidFill>
              </a:rPr>
              <a:t>Fördelar med fiskevårdsområdet</a:t>
            </a:r>
            <a:endParaRPr lang="sv-SE" sz="2800" dirty="0">
              <a:solidFill>
                <a:schemeClr val="bg1"/>
              </a:solidFill>
            </a:endParaRPr>
          </a:p>
        </p:txBody>
      </p:sp>
      <p:sp>
        <p:nvSpPr>
          <p:cNvPr id="7" name="textruta 6"/>
          <p:cNvSpPr txBox="1"/>
          <p:nvPr/>
        </p:nvSpPr>
        <p:spPr>
          <a:xfrm>
            <a:off x="4139952" y="2667102"/>
            <a:ext cx="1584176" cy="461665"/>
          </a:xfrm>
          <a:prstGeom prst="rect">
            <a:avLst/>
          </a:prstGeom>
          <a:solidFill>
            <a:srgbClr val="FFFFFF">
              <a:alpha val="50196"/>
            </a:srgbClr>
          </a:solidFill>
          <a:effectLst>
            <a:glow rad="228600">
              <a:schemeClr val="accent4">
                <a:satMod val="175000"/>
                <a:alpha val="40000"/>
              </a:schemeClr>
            </a:glow>
            <a:softEdge rad="63500"/>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sv-SE" sz="2400" b="1" dirty="0" smtClean="0"/>
              <a:t>Fiskevård</a:t>
            </a:r>
            <a:endParaRPr lang="sv-SE" sz="2400" b="1" dirty="0"/>
          </a:p>
        </p:txBody>
      </p:sp>
      <p:sp>
        <p:nvSpPr>
          <p:cNvPr id="8" name="textruta 7"/>
          <p:cNvSpPr txBox="1"/>
          <p:nvPr/>
        </p:nvSpPr>
        <p:spPr>
          <a:xfrm>
            <a:off x="467544" y="3861048"/>
            <a:ext cx="8280920" cy="2308324"/>
          </a:xfrm>
          <a:prstGeom prst="rect">
            <a:avLst/>
          </a:prstGeom>
          <a:solidFill>
            <a:srgbClr val="FFFFFF">
              <a:alpha val="40000"/>
            </a:srgbClr>
          </a:solidFill>
          <a:ln>
            <a:solidFill>
              <a:srgbClr val="629DD1">
                <a:alpha val="12157"/>
              </a:srgb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sv-SE" dirty="0"/>
              <a:t>Fiskevård är grunden för ett bättre fiske och för livskraftiga fiskbestånd</a:t>
            </a:r>
            <a:r>
              <a:rPr lang="sv-SE" dirty="0" smtClean="0"/>
              <a:t>.</a:t>
            </a:r>
          </a:p>
          <a:p>
            <a:pPr algn="just"/>
            <a:endParaRPr lang="sv-SE" dirty="0"/>
          </a:p>
          <a:p>
            <a:pPr algn="just"/>
            <a:r>
              <a:rPr lang="sv-SE" dirty="0" smtClean="0"/>
              <a:t>Fiskevård </a:t>
            </a:r>
            <a:r>
              <a:rPr lang="sv-SE" dirty="0"/>
              <a:t>omfattar allt från regler för fisket till biotopvård. Risvasar och lekbottnar är exempel på åtgärder för biotopvård. I begreppet fiskevård ingår också ordning och reda i fisket. </a:t>
            </a:r>
            <a:endParaRPr lang="sv-SE" dirty="0" smtClean="0"/>
          </a:p>
          <a:p>
            <a:pPr algn="just"/>
            <a:endParaRPr lang="sv-SE" dirty="0"/>
          </a:p>
          <a:p>
            <a:pPr algn="just"/>
            <a:r>
              <a:rPr lang="sv-SE" dirty="0" smtClean="0"/>
              <a:t>Fiskevård </a:t>
            </a:r>
            <a:r>
              <a:rPr lang="sv-SE" dirty="0"/>
              <a:t>bidrar till att höja kvaliteten, statusen och avkastningen på fiskevattnet</a:t>
            </a:r>
            <a:r>
              <a:rPr lang="sv-SE" dirty="0" smtClean="0"/>
              <a:t>.</a:t>
            </a:r>
            <a:endParaRPr lang="sv-SE" dirty="0"/>
          </a:p>
        </p:txBody>
      </p:sp>
    </p:spTree>
    <p:extLst>
      <p:ext uri="{BB962C8B-B14F-4D97-AF65-F5344CB8AC3E}">
        <p14:creationId xmlns:p14="http://schemas.microsoft.com/office/powerpoint/2010/main" val="36269917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vändaren\Documents\Projekt\Projetansökningar HaV\PP Fiskevårdsområdesbildande\Bilder PP Fvofbildande\Vättern-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ruta 9"/>
          <p:cNvSpPr txBox="1"/>
          <p:nvPr/>
        </p:nvSpPr>
        <p:spPr>
          <a:xfrm>
            <a:off x="1547664" y="548680"/>
            <a:ext cx="6408712" cy="523220"/>
          </a:xfrm>
          <a:prstGeom prst="rect">
            <a:avLst/>
          </a:prstGeom>
          <a:noFill/>
        </p:spPr>
        <p:txBody>
          <a:bodyPr wrap="square" rtlCol="0">
            <a:spAutoFit/>
          </a:bodyPr>
          <a:lstStyle/>
          <a:p>
            <a:pPr algn="ctr"/>
            <a:r>
              <a:rPr lang="sv-SE" sz="2800" dirty="0" smtClean="0"/>
              <a:t>Fördelar med fiskevårdsområdet</a:t>
            </a:r>
            <a:endParaRPr lang="sv-SE" sz="2800" dirty="0"/>
          </a:p>
        </p:txBody>
      </p:sp>
      <p:sp>
        <p:nvSpPr>
          <p:cNvPr id="11" name="textruta 10"/>
          <p:cNvSpPr txBox="1"/>
          <p:nvPr/>
        </p:nvSpPr>
        <p:spPr>
          <a:xfrm>
            <a:off x="3635896" y="2566127"/>
            <a:ext cx="1872208" cy="461665"/>
          </a:xfrm>
          <a:prstGeom prst="rect">
            <a:avLst/>
          </a:prstGeom>
          <a:solidFill>
            <a:srgbClr val="FFFFFF">
              <a:alpha val="50196"/>
            </a:srgbClr>
          </a:solidFill>
          <a:effectLst>
            <a:glow rad="228600">
              <a:schemeClr val="accent4">
                <a:satMod val="175000"/>
                <a:alpha val="40000"/>
              </a:schemeClr>
            </a:glow>
            <a:softEdge rad="63500"/>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sv-SE" sz="2400" b="1" dirty="0" smtClean="0"/>
              <a:t>Fisketillsyn</a:t>
            </a:r>
            <a:endParaRPr lang="sv-SE" sz="2400" b="1" dirty="0"/>
          </a:p>
        </p:txBody>
      </p:sp>
      <p:sp>
        <p:nvSpPr>
          <p:cNvPr id="12" name="textruta 11"/>
          <p:cNvSpPr txBox="1"/>
          <p:nvPr/>
        </p:nvSpPr>
        <p:spPr>
          <a:xfrm>
            <a:off x="431540" y="5017624"/>
            <a:ext cx="8280920" cy="1754326"/>
          </a:xfrm>
          <a:prstGeom prst="rect">
            <a:avLst/>
          </a:prstGeom>
          <a:solidFill>
            <a:srgbClr val="FFFFFF">
              <a:alpha val="40000"/>
            </a:srgbClr>
          </a:solidFill>
          <a:ln>
            <a:solidFill>
              <a:srgbClr val="629DD1">
                <a:alpha val="12157"/>
              </a:srgb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sv-SE" dirty="0"/>
              <a:t>Fiskevårdsområdesföreningen kan utse och låta förordna fisketillsynsmän som kan sköta fisketillsynen för hela området. </a:t>
            </a:r>
            <a:endParaRPr lang="sv-SE" dirty="0" smtClean="0"/>
          </a:p>
          <a:p>
            <a:pPr algn="just"/>
            <a:endParaRPr lang="sv-SE" dirty="0"/>
          </a:p>
          <a:p>
            <a:pPr algn="just"/>
            <a:r>
              <a:rPr lang="sv-SE" dirty="0" smtClean="0"/>
              <a:t>Fisketillsynsmännen </a:t>
            </a:r>
            <a:r>
              <a:rPr lang="sv-SE" dirty="0"/>
              <a:t>kan fungera som värdar för gäster och fiskekortsköpare samtidigt som man upprätthåller respekten för reglerna och därmed en ansvarsfull fiskevård</a:t>
            </a:r>
            <a:r>
              <a:rPr lang="sv-SE" dirty="0" smtClean="0"/>
              <a:t>.</a:t>
            </a:r>
            <a:endParaRPr lang="sv-SE" dirty="0"/>
          </a:p>
        </p:txBody>
      </p:sp>
    </p:spTree>
    <p:extLst>
      <p:ext uri="{BB962C8B-B14F-4D97-AF65-F5344CB8AC3E}">
        <p14:creationId xmlns:p14="http://schemas.microsoft.com/office/powerpoint/2010/main" val="25809634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4" descr="Hallandsprovfiske 01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ruta 5"/>
          <p:cNvSpPr txBox="1"/>
          <p:nvPr/>
        </p:nvSpPr>
        <p:spPr>
          <a:xfrm>
            <a:off x="1187624" y="692696"/>
            <a:ext cx="6408712" cy="523220"/>
          </a:xfrm>
          <a:prstGeom prst="rect">
            <a:avLst/>
          </a:prstGeom>
          <a:noFill/>
        </p:spPr>
        <p:txBody>
          <a:bodyPr wrap="square" rtlCol="0">
            <a:spAutoFit/>
          </a:bodyPr>
          <a:lstStyle/>
          <a:p>
            <a:pPr algn="ctr"/>
            <a:r>
              <a:rPr lang="sv-SE" sz="2800" dirty="0" smtClean="0">
                <a:solidFill>
                  <a:schemeClr val="bg1"/>
                </a:solidFill>
              </a:rPr>
              <a:t>Fördelar med fiskevårdsområdet</a:t>
            </a:r>
            <a:endParaRPr lang="sv-SE" sz="2800" dirty="0">
              <a:solidFill>
                <a:schemeClr val="bg1"/>
              </a:solidFill>
            </a:endParaRPr>
          </a:p>
        </p:txBody>
      </p:sp>
      <p:sp>
        <p:nvSpPr>
          <p:cNvPr id="10" name="textruta 9"/>
          <p:cNvSpPr txBox="1"/>
          <p:nvPr/>
        </p:nvSpPr>
        <p:spPr>
          <a:xfrm>
            <a:off x="3797914" y="2636912"/>
            <a:ext cx="2052228" cy="461665"/>
          </a:xfrm>
          <a:prstGeom prst="rect">
            <a:avLst/>
          </a:prstGeom>
          <a:solidFill>
            <a:srgbClr val="FFFFFF">
              <a:alpha val="50196"/>
            </a:srgbClr>
          </a:solidFill>
          <a:effectLst>
            <a:glow rad="228600">
              <a:schemeClr val="accent4">
                <a:satMod val="175000"/>
                <a:alpha val="40000"/>
              </a:schemeClr>
            </a:glow>
            <a:softEdge rad="63500"/>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sv-SE" sz="2400" b="1" dirty="0" smtClean="0"/>
              <a:t>Samhörighet</a:t>
            </a:r>
            <a:endParaRPr lang="sv-SE" sz="2400" b="1" dirty="0"/>
          </a:p>
        </p:txBody>
      </p:sp>
      <p:sp>
        <p:nvSpPr>
          <p:cNvPr id="11" name="textruta 10"/>
          <p:cNvSpPr txBox="1"/>
          <p:nvPr/>
        </p:nvSpPr>
        <p:spPr>
          <a:xfrm>
            <a:off x="431539" y="4636879"/>
            <a:ext cx="8280920" cy="923330"/>
          </a:xfrm>
          <a:prstGeom prst="rect">
            <a:avLst/>
          </a:prstGeom>
          <a:solidFill>
            <a:srgbClr val="FFFFFF">
              <a:alpha val="40000"/>
            </a:srgbClr>
          </a:solidFill>
          <a:ln>
            <a:solidFill>
              <a:srgbClr val="629DD1">
                <a:alpha val="12157"/>
              </a:srgb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sv-SE" dirty="0"/>
              <a:t>Fiskevårdsområdet har ofta visat sig stärka gemenskapen i bygden. Årsmöten och andra sammankomster har startat vidgade samtal om gemensamma intressen. </a:t>
            </a:r>
          </a:p>
        </p:txBody>
      </p:sp>
    </p:spTree>
    <p:extLst>
      <p:ext uri="{BB962C8B-B14F-4D97-AF65-F5344CB8AC3E}">
        <p14:creationId xmlns:p14="http://schemas.microsoft.com/office/powerpoint/2010/main" val="365139810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ekare">
  <a:themeElements>
    <a:clrScheme name="Elementär">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Anpassat 1">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961</TotalTime>
  <Words>2471</Words>
  <Application>Microsoft Office PowerPoint</Application>
  <PresentationFormat>Bildspel på skärmen (4:3)</PresentationFormat>
  <Paragraphs>289</Paragraphs>
  <Slides>44</Slides>
  <Notes>0</Notes>
  <HiddenSlides>0</HiddenSlides>
  <MMClips>0</MMClips>
  <ScaleCrop>false</ScaleCrop>
  <HeadingPairs>
    <vt:vector size="4" baseType="variant">
      <vt:variant>
        <vt:lpstr>Tema</vt:lpstr>
      </vt:variant>
      <vt:variant>
        <vt:i4>1</vt:i4>
      </vt:variant>
      <vt:variant>
        <vt:lpstr>Bildrubriker</vt:lpstr>
      </vt:variant>
      <vt:variant>
        <vt:i4>44</vt:i4>
      </vt:variant>
    </vt:vector>
  </HeadingPairs>
  <TitlesOfParts>
    <vt:vector size="45" baseType="lpstr">
      <vt:lpstr>Apotekare</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Användaren</dc:creator>
  <cp:lastModifiedBy>Användaren</cp:lastModifiedBy>
  <cp:revision>167</cp:revision>
  <dcterms:created xsi:type="dcterms:W3CDTF">2014-10-13T12:12:10Z</dcterms:created>
  <dcterms:modified xsi:type="dcterms:W3CDTF">2015-01-07T12:08:54Z</dcterms:modified>
</cp:coreProperties>
</file>